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handoutMasterIdLst>
    <p:handoutMasterId r:id="rId24"/>
  </p:handoutMasterIdLst>
  <p:sldIdLst>
    <p:sldId id="288" r:id="rId2"/>
    <p:sldId id="289" r:id="rId3"/>
    <p:sldId id="304" r:id="rId4"/>
    <p:sldId id="306" r:id="rId5"/>
    <p:sldId id="305" r:id="rId6"/>
    <p:sldId id="313" r:id="rId7"/>
    <p:sldId id="319" r:id="rId8"/>
    <p:sldId id="320" r:id="rId9"/>
    <p:sldId id="321" r:id="rId10"/>
    <p:sldId id="322" r:id="rId11"/>
    <p:sldId id="290" r:id="rId12"/>
    <p:sldId id="317" r:id="rId13"/>
    <p:sldId id="311" r:id="rId14"/>
    <p:sldId id="314" r:id="rId15"/>
    <p:sldId id="292" r:id="rId16"/>
    <p:sldId id="303" r:id="rId17"/>
    <p:sldId id="307" r:id="rId18"/>
    <p:sldId id="258" r:id="rId19"/>
    <p:sldId id="286" r:id="rId20"/>
    <p:sldId id="287" r:id="rId21"/>
    <p:sldId id="310" r:id="rId22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Nedrea's" initials="N" lastIdx="1" clrIdx="0">
    <p:extLst>
      <p:ext uri="{19B8F6BF-5375-455C-9EA6-DF929625EA0E}">
        <p15:presenceInfo xmlns="" xmlns:p15="http://schemas.microsoft.com/office/powerpoint/2012/main" userId="Nedrea'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993366"/>
    <a:srgbClr val="6600CC"/>
    <a:srgbClr val="CC0000"/>
    <a:srgbClr val="0096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Estilo temático 1 - Énfasi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92" d="100"/>
          <a:sy n="92" d="100"/>
        </p:scale>
        <p:origin x="-67" y="5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73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F83A1AC-6451-4209-B812-8DEB1BFD483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75D3D5F-2136-4EA2-AB17-58DC0F07E48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Prevención y atención de la violencia familiar y de género</a:t>
          </a:r>
          <a:endParaRPr lang="es-MX" sz="1800" b="1" dirty="0">
            <a:latin typeface="Calibri" pitchFamily="34" charset="0"/>
          </a:endParaRPr>
        </a:p>
      </dgm:t>
    </dgm:pt>
    <dgm:pt modelId="{3F761D9C-4A2F-4923-BA52-609940FB14D4}" type="parTrans" cxnId="{E22DF27F-BD39-4C1E-A2DD-A0970F120086}">
      <dgm:prSet/>
      <dgm:spPr/>
      <dgm:t>
        <a:bodyPr/>
        <a:lstStyle/>
        <a:p>
          <a:endParaRPr lang="es-MX"/>
        </a:p>
      </dgm:t>
    </dgm:pt>
    <dgm:pt modelId="{1EDB658A-B9C7-49C2-BFA1-143CC431D53E}" type="sibTrans" cxnId="{E22DF27F-BD39-4C1E-A2DD-A0970F120086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1B759AA2-146C-42AD-8908-474D6861FA3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Entornos y Comunidades Saludables</a:t>
          </a:r>
          <a:endParaRPr lang="es-MX" sz="1800" b="1" dirty="0">
            <a:latin typeface="Calibri" pitchFamily="34" charset="0"/>
          </a:endParaRPr>
        </a:p>
      </dgm:t>
    </dgm:pt>
    <dgm:pt modelId="{AE9F63F4-F01A-4FD7-94DC-E33A879F1EA9}" type="parTrans" cxnId="{7FCB3DE2-F3E4-4EC8-A7EF-736A9E71D26E}">
      <dgm:prSet/>
      <dgm:spPr/>
      <dgm:t>
        <a:bodyPr/>
        <a:lstStyle/>
        <a:p>
          <a:endParaRPr lang="es-MX"/>
        </a:p>
      </dgm:t>
    </dgm:pt>
    <dgm:pt modelId="{BFA34CE2-E252-4C16-8FF7-06F5A284EB64}" type="sibTrans" cxnId="{7FCB3DE2-F3E4-4EC8-A7EF-736A9E71D26E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DA89DAC2-EDE4-4A11-99CD-F08EBA63468E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Escuela y Salud</a:t>
          </a:r>
          <a:endParaRPr lang="es-MX" sz="1800" b="1" dirty="0">
            <a:latin typeface="Calibri" pitchFamily="34" charset="0"/>
          </a:endParaRPr>
        </a:p>
      </dgm:t>
    </dgm:pt>
    <dgm:pt modelId="{58FCDE31-C436-4C0C-AC9C-4AB658CE87CB}" type="parTrans" cxnId="{DFDEDA05-C7F1-45EA-9F72-1DB0D89F748A}">
      <dgm:prSet/>
      <dgm:spPr/>
      <dgm:t>
        <a:bodyPr/>
        <a:lstStyle/>
        <a:p>
          <a:endParaRPr lang="es-MX"/>
        </a:p>
      </dgm:t>
    </dgm:pt>
    <dgm:pt modelId="{C0D39EB5-EEB9-4448-8C5F-6AC31812BA7B}" type="sibTrans" cxnId="{DFDEDA05-C7F1-45EA-9F72-1DB0D89F748A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81FC6686-0317-4D2D-89B9-D16CFDD1BF6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Seguridad vial </a:t>
          </a:r>
          <a:endParaRPr lang="es-MX" sz="1800" b="1" dirty="0">
            <a:latin typeface="Calibri" pitchFamily="34" charset="0"/>
          </a:endParaRPr>
        </a:p>
      </dgm:t>
    </dgm:pt>
    <dgm:pt modelId="{79252144-C879-40DA-96C2-069EA239DB79}" type="parTrans" cxnId="{EFEAC352-607A-4B5A-B0E3-009EEFDD275D}">
      <dgm:prSet/>
      <dgm:spPr/>
      <dgm:t>
        <a:bodyPr/>
        <a:lstStyle/>
        <a:p>
          <a:endParaRPr lang="es-MX"/>
        </a:p>
      </dgm:t>
    </dgm:pt>
    <dgm:pt modelId="{63924534-A0E8-4F80-B164-4AB1BBE1EAEF}" type="sibTrans" cxnId="{EFEAC352-607A-4B5A-B0E3-009EEFDD275D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FD19F39D-10AC-406B-9B97-1D6EC6EC4A4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Salud Mental</a:t>
          </a:r>
          <a:endParaRPr lang="es-MX" sz="1800" b="1" dirty="0">
            <a:latin typeface="Calibri" pitchFamily="34" charset="0"/>
          </a:endParaRPr>
        </a:p>
      </dgm:t>
    </dgm:pt>
    <dgm:pt modelId="{7EA28180-008D-4DA3-AE4C-1083C8C45EFB}" type="parTrans" cxnId="{22575A41-5D83-4EED-8437-80C4BA519BD0}">
      <dgm:prSet/>
      <dgm:spPr/>
      <dgm:t>
        <a:bodyPr/>
        <a:lstStyle/>
        <a:p>
          <a:endParaRPr lang="es-MX"/>
        </a:p>
      </dgm:t>
    </dgm:pt>
    <dgm:pt modelId="{BB295D9D-8FB8-4641-A983-CC128D398024}" type="sibTrans" cxnId="{22575A41-5D83-4EED-8437-80C4BA519BD0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9131C6F4-A59A-49E8-924F-E605B0508CF3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Prevención y tratamiento de adicciones</a:t>
          </a:r>
          <a:endParaRPr lang="es-MX" sz="1800" b="1" dirty="0">
            <a:latin typeface="Calibri" pitchFamily="34" charset="0"/>
          </a:endParaRPr>
        </a:p>
      </dgm:t>
    </dgm:pt>
    <dgm:pt modelId="{91096447-B32E-46D0-95A9-43C47020EAFD}" type="sibTrans" cxnId="{BD9CD893-8072-4829-8637-99A79FAB5551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677AA1B8-3D5F-4AB2-9617-6F40EF4E7C4B}" type="parTrans" cxnId="{BD9CD893-8072-4829-8637-99A79FAB5551}">
      <dgm:prSet/>
      <dgm:spPr/>
      <dgm:t>
        <a:bodyPr/>
        <a:lstStyle/>
        <a:p>
          <a:endParaRPr lang="es-MX"/>
        </a:p>
      </dgm:t>
    </dgm:pt>
    <dgm:pt modelId="{15D4B0D7-DA37-4B12-A598-452D85DB7035}" type="pres">
      <dgm:prSet presAssocID="{9F83A1AC-6451-4209-B812-8DEB1BFD48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14B383-69BE-4879-961C-D91240008F6C}" type="pres">
      <dgm:prSet presAssocID="{275D3D5F-2136-4EA2-AB17-58DC0F07E486}" presName="node" presStyleLbl="node1" presStyleIdx="0" presStyleCnt="6" custScaleX="157002" custScaleY="130103" custRadScaleRad="100004" custRadScaleInc="2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3F437B-5EAC-44C5-B02B-FC225AD5C2F3}" type="pres">
      <dgm:prSet presAssocID="{275D3D5F-2136-4EA2-AB17-58DC0F07E486}" presName="spNode" presStyleCnt="0"/>
      <dgm:spPr/>
    </dgm:pt>
    <dgm:pt modelId="{73080D55-ED21-4FFD-A97A-C10E2D0673B1}" type="pres">
      <dgm:prSet presAssocID="{1EDB658A-B9C7-49C2-BFA1-143CC431D53E}" presName="sibTrans" presStyleLbl="sibTrans1D1" presStyleIdx="0" presStyleCnt="6"/>
      <dgm:spPr/>
      <dgm:t>
        <a:bodyPr/>
        <a:lstStyle/>
        <a:p>
          <a:endParaRPr lang="es-MX"/>
        </a:p>
      </dgm:t>
    </dgm:pt>
    <dgm:pt modelId="{3D2254CB-AFD4-410B-9594-356B944CAD8F}" type="pres">
      <dgm:prSet presAssocID="{1B759AA2-146C-42AD-8908-474D6861FA3F}" presName="node" presStyleLbl="node1" presStyleIdx="1" presStyleCnt="6" custScaleX="118016" custScaleY="130103" custRadScaleRad="111168" custRadScaleInc="335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E8D615-66A6-456F-8B84-095B20CBD035}" type="pres">
      <dgm:prSet presAssocID="{1B759AA2-146C-42AD-8908-474D6861FA3F}" presName="spNode" presStyleCnt="0"/>
      <dgm:spPr/>
    </dgm:pt>
    <dgm:pt modelId="{CEA4BA71-2265-4D00-8EAC-8CF1FCD03F0F}" type="pres">
      <dgm:prSet presAssocID="{BFA34CE2-E252-4C16-8FF7-06F5A284EB64}" presName="sibTrans" presStyleLbl="sibTrans1D1" presStyleIdx="1" presStyleCnt="6"/>
      <dgm:spPr/>
      <dgm:t>
        <a:bodyPr/>
        <a:lstStyle/>
        <a:p>
          <a:endParaRPr lang="es-MX"/>
        </a:p>
      </dgm:t>
    </dgm:pt>
    <dgm:pt modelId="{9EEC9BF4-74CD-402A-B80F-30F36C50FCD5}" type="pres">
      <dgm:prSet presAssocID="{DA89DAC2-EDE4-4A11-99CD-F08EBA63468E}" presName="node" presStyleLbl="node1" presStyleIdx="2" presStyleCnt="6" custScaleX="114301" custScaleY="130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BBDA39-E91C-4A0D-9988-3DBC7BF3E1D6}" type="pres">
      <dgm:prSet presAssocID="{DA89DAC2-EDE4-4A11-99CD-F08EBA63468E}" presName="spNode" presStyleCnt="0"/>
      <dgm:spPr/>
    </dgm:pt>
    <dgm:pt modelId="{04DBC34E-F69A-46BD-9635-1CFDC3122DA5}" type="pres">
      <dgm:prSet presAssocID="{C0D39EB5-EEB9-4448-8C5F-6AC31812BA7B}" presName="sibTrans" presStyleLbl="sibTrans1D1" presStyleIdx="2" presStyleCnt="6"/>
      <dgm:spPr/>
      <dgm:t>
        <a:bodyPr/>
        <a:lstStyle/>
        <a:p>
          <a:endParaRPr lang="es-MX"/>
        </a:p>
      </dgm:t>
    </dgm:pt>
    <dgm:pt modelId="{AE2B0E6E-21CC-4218-8406-6AC14C4E859B}" type="pres">
      <dgm:prSet presAssocID="{FD19F39D-10AC-406B-9B97-1D6EC6EC4A4D}" presName="node" presStyleLbl="node1" presStyleIdx="3" presStyleCnt="6" custRadScaleRad="100048" custRadScaleInc="-88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7A28F5-57F8-4F9C-A378-3CDC02606990}" type="pres">
      <dgm:prSet presAssocID="{FD19F39D-10AC-406B-9B97-1D6EC6EC4A4D}" presName="spNode" presStyleCnt="0"/>
      <dgm:spPr/>
    </dgm:pt>
    <dgm:pt modelId="{58FAA6D1-3A94-4901-817C-8B7027003228}" type="pres">
      <dgm:prSet presAssocID="{BB295D9D-8FB8-4641-A983-CC128D398024}" presName="sibTrans" presStyleLbl="sibTrans1D1" presStyleIdx="3" presStyleCnt="6"/>
      <dgm:spPr/>
      <dgm:t>
        <a:bodyPr/>
        <a:lstStyle/>
        <a:p>
          <a:endParaRPr lang="es-MX"/>
        </a:p>
      </dgm:t>
    </dgm:pt>
    <dgm:pt modelId="{3C06ECD3-00DA-4641-8271-F7B138786F21}" type="pres">
      <dgm:prSet presAssocID="{9131C6F4-A59A-49E8-924F-E605B0508CF3}" presName="node" presStyleLbl="node1" presStyleIdx="4" presStyleCnt="6" custScaleX="126511" custScaleY="130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35326B-30CD-486E-9ACA-C698C21826F6}" type="pres">
      <dgm:prSet presAssocID="{9131C6F4-A59A-49E8-924F-E605B0508CF3}" presName="spNode" presStyleCnt="0"/>
      <dgm:spPr/>
    </dgm:pt>
    <dgm:pt modelId="{C865CC29-F627-4135-ABB0-F467E8AEA78F}" type="pres">
      <dgm:prSet presAssocID="{91096447-B32E-46D0-95A9-43C47020EAFD}" presName="sibTrans" presStyleLbl="sibTrans1D1" presStyleIdx="4" presStyleCnt="6"/>
      <dgm:spPr/>
      <dgm:t>
        <a:bodyPr/>
        <a:lstStyle/>
        <a:p>
          <a:endParaRPr lang="es-MX"/>
        </a:p>
      </dgm:t>
    </dgm:pt>
    <dgm:pt modelId="{E69AB400-1481-4C50-9DDE-5E8053E67AB5}" type="pres">
      <dgm:prSet presAssocID="{81FC6686-0317-4D2D-89B9-D16CFDD1BF6E}" presName="node" presStyleLbl="node1" presStyleIdx="5" presStyleCnt="6" custScaleX="108614" custScaleY="130103" custRadScaleRad="110255" custRadScaleInc="-417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59D12B-65ED-478C-8B1D-6F9F9B242280}" type="pres">
      <dgm:prSet presAssocID="{81FC6686-0317-4D2D-89B9-D16CFDD1BF6E}" presName="spNode" presStyleCnt="0"/>
      <dgm:spPr/>
    </dgm:pt>
    <dgm:pt modelId="{319FE2D1-5F45-4889-9444-97B867786AFF}" type="pres">
      <dgm:prSet presAssocID="{63924534-A0E8-4F80-B164-4AB1BBE1EAEF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81C1432C-D518-4025-9F94-1CA3559144FE}" type="presOf" srcId="{275D3D5F-2136-4EA2-AB17-58DC0F07E486}" destId="{7B14B383-69BE-4879-961C-D91240008F6C}" srcOrd="0" destOrd="0" presId="urn:microsoft.com/office/officeart/2005/8/layout/cycle5"/>
    <dgm:cxn modelId="{DFDEDA05-C7F1-45EA-9F72-1DB0D89F748A}" srcId="{9F83A1AC-6451-4209-B812-8DEB1BFD4833}" destId="{DA89DAC2-EDE4-4A11-99CD-F08EBA63468E}" srcOrd="2" destOrd="0" parTransId="{58FCDE31-C436-4C0C-AC9C-4AB658CE87CB}" sibTransId="{C0D39EB5-EEB9-4448-8C5F-6AC31812BA7B}"/>
    <dgm:cxn modelId="{9A675A08-5B64-4396-A786-B392AFF37370}" type="presOf" srcId="{63924534-A0E8-4F80-B164-4AB1BBE1EAEF}" destId="{319FE2D1-5F45-4889-9444-97B867786AFF}" srcOrd="0" destOrd="0" presId="urn:microsoft.com/office/officeart/2005/8/layout/cycle5"/>
    <dgm:cxn modelId="{99FFC0EB-6A6C-4BBA-B993-1F0B41E58DD4}" type="presOf" srcId="{9131C6F4-A59A-49E8-924F-E605B0508CF3}" destId="{3C06ECD3-00DA-4641-8271-F7B138786F21}" srcOrd="0" destOrd="0" presId="urn:microsoft.com/office/officeart/2005/8/layout/cycle5"/>
    <dgm:cxn modelId="{B824A5D8-6710-41AB-9E32-62679231FAE6}" type="presOf" srcId="{C0D39EB5-EEB9-4448-8C5F-6AC31812BA7B}" destId="{04DBC34E-F69A-46BD-9635-1CFDC3122DA5}" srcOrd="0" destOrd="0" presId="urn:microsoft.com/office/officeart/2005/8/layout/cycle5"/>
    <dgm:cxn modelId="{22575A41-5D83-4EED-8437-80C4BA519BD0}" srcId="{9F83A1AC-6451-4209-B812-8DEB1BFD4833}" destId="{FD19F39D-10AC-406B-9B97-1D6EC6EC4A4D}" srcOrd="3" destOrd="0" parTransId="{7EA28180-008D-4DA3-AE4C-1083C8C45EFB}" sibTransId="{BB295D9D-8FB8-4641-A983-CC128D398024}"/>
    <dgm:cxn modelId="{7FCB3DE2-F3E4-4EC8-A7EF-736A9E71D26E}" srcId="{9F83A1AC-6451-4209-B812-8DEB1BFD4833}" destId="{1B759AA2-146C-42AD-8908-474D6861FA3F}" srcOrd="1" destOrd="0" parTransId="{AE9F63F4-F01A-4FD7-94DC-E33A879F1EA9}" sibTransId="{BFA34CE2-E252-4C16-8FF7-06F5A284EB64}"/>
    <dgm:cxn modelId="{518C58B6-AF32-43A6-B76A-B59C96164A45}" type="presOf" srcId="{1B759AA2-146C-42AD-8908-474D6861FA3F}" destId="{3D2254CB-AFD4-410B-9594-356B944CAD8F}" srcOrd="0" destOrd="0" presId="urn:microsoft.com/office/officeart/2005/8/layout/cycle5"/>
    <dgm:cxn modelId="{94445EA8-8DB3-40F2-A79C-05A44383B8A7}" type="presOf" srcId="{BB295D9D-8FB8-4641-A983-CC128D398024}" destId="{58FAA6D1-3A94-4901-817C-8B7027003228}" srcOrd="0" destOrd="0" presId="urn:microsoft.com/office/officeart/2005/8/layout/cycle5"/>
    <dgm:cxn modelId="{E22DF27F-BD39-4C1E-A2DD-A0970F120086}" srcId="{9F83A1AC-6451-4209-B812-8DEB1BFD4833}" destId="{275D3D5F-2136-4EA2-AB17-58DC0F07E486}" srcOrd="0" destOrd="0" parTransId="{3F761D9C-4A2F-4923-BA52-609940FB14D4}" sibTransId="{1EDB658A-B9C7-49C2-BFA1-143CC431D53E}"/>
    <dgm:cxn modelId="{A746A41E-30C1-41B5-9372-405BD298BF8D}" type="presOf" srcId="{9F83A1AC-6451-4209-B812-8DEB1BFD4833}" destId="{15D4B0D7-DA37-4B12-A598-452D85DB7035}" srcOrd="0" destOrd="0" presId="urn:microsoft.com/office/officeart/2005/8/layout/cycle5"/>
    <dgm:cxn modelId="{EFEAC352-607A-4B5A-B0E3-009EEFDD275D}" srcId="{9F83A1AC-6451-4209-B812-8DEB1BFD4833}" destId="{81FC6686-0317-4D2D-89B9-D16CFDD1BF6E}" srcOrd="5" destOrd="0" parTransId="{79252144-C879-40DA-96C2-069EA239DB79}" sibTransId="{63924534-A0E8-4F80-B164-4AB1BBE1EAEF}"/>
    <dgm:cxn modelId="{903FFA52-0C25-4D33-84F3-91ED2732F03B}" type="presOf" srcId="{DA89DAC2-EDE4-4A11-99CD-F08EBA63468E}" destId="{9EEC9BF4-74CD-402A-B80F-30F36C50FCD5}" srcOrd="0" destOrd="0" presId="urn:microsoft.com/office/officeart/2005/8/layout/cycle5"/>
    <dgm:cxn modelId="{12A2044A-93DA-4F8C-9FFE-95EC6E4CE8EE}" type="presOf" srcId="{FD19F39D-10AC-406B-9B97-1D6EC6EC4A4D}" destId="{AE2B0E6E-21CC-4218-8406-6AC14C4E859B}" srcOrd="0" destOrd="0" presId="urn:microsoft.com/office/officeart/2005/8/layout/cycle5"/>
    <dgm:cxn modelId="{9769F282-3001-466C-8A2A-049D3F055254}" type="presOf" srcId="{BFA34CE2-E252-4C16-8FF7-06F5A284EB64}" destId="{CEA4BA71-2265-4D00-8EAC-8CF1FCD03F0F}" srcOrd="0" destOrd="0" presId="urn:microsoft.com/office/officeart/2005/8/layout/cycle5"/>
    <dgm:cxn modelId="{BD9CD893-8072-4829-8637-99A79FAB5551}" srcId="{9F83A1AC-6451-4209-B812-8DEB1BFD4833}" destId="{9131C6F4-A59A-49E8-924F-E605B0508CF3}" srcOrd="4" destOrd="0" parTransId="{677AA1B8-3D5F-4AB2-9617-6F40EF4E7C4B}" sibTransId="{91096447-B32E-46D0-95A9-43C47020EAFD}"/>
    <dgm:cxn modelId="{B8B5A11A-25CB-4E7A-9E7F-DE2E714A8BDD}" type="presOf" srcId="{1EDB658A-B9C7-49C2-BFA1-143CC431D53E}" destId="{73080D55-ED21-4FFD-A97A-C10E2D0673B1}" srcOrd="0" destOrd="0" presId="urn:microsoft.com/office/officeart/2005/8/layout/cycle5"/>
    <dgm:cxn modelId="{9879960C-97A2-4C67-8A00-60E73F021288}" type="presOf" srcId="{91096447-B32E-46D0-95A9-43C47020EAFD}" destId="{C865CC29-F627-4135-ABB0-F467E8AEA78F}" srcOrd="0" destOrd="0" presId="urn:microsoft.com/office/officeart/2005/8/layout/cycle5"/>
    <dgm:cxn modelId="{3A59670B-E763-44D2-B0E9-0D23098FC899}" type="presOf" srcId="{81FC6686-0317-4D2D-89B9-D16CFDD1BF6E}" destId="{E69AB400-1481-4C50-9DDE-5E8053E67AB5}" srcOrd="0" destOrd="0" presId="urn:microsoft.com/office/officeart/2005/8/layout/cycle5"/>
    <dgm:cxn modelId="{E09954B2-8392-456E-BD24-5BC26FCABF0B}" type="presParOf" srcId="{15D4B0D7-DA37-4B12-A598-452D85DB7035}" destId="{7B14B383-69BE-4879-961C-D91240008F6C}" srcOrd="0" destOrd="0" presId="urn:microsoft.com/office/officeart/2005/8/layout/cycle5"/>
    <dgm:cxn modelId="{3611CF7A-467C-4AFC-ADB7-120A20876AF2}" type="presParOf" srcId="{15D4B0D7-DA37-4B12-A598-452D85DB7035}" destId="{913F437B-5EAC-44C5-B02B-FC225AD5C2F3}" srcOrd="1" destOrd="0" presId="urn:microsoft.com/office/officeart/2005/8/layout/cycle5"/>
    <dgm:cxn modelId="{C20C0EBF-F6DD-48D6-8476-4B4E33F09723}" type="presParOf" srcId="{15D4B0D7-DA37-4B12-A598-452D85DB7035}" destId="{73080D55-ED21-4FFD-A97A-C10E2D0673B1}" srcOrd="2" destOrd="0" presId="urn:microsoft.com/office/officeart/2005/8/layout/cycle5"/>
    <dgm:cxn modelId="{C505B093-46D6-4AFB-9D4A-C97A70972A56}" type="presParOf" srcId="{15D4B0D7-DA37-4B12-A598-452D85DB7035}" destId="{3D2254CB-AFD4-410B-9594-356B944CAD8F}" srcOrd="3" destOrd="0" presId="urn:microsoft.com/office/officeart/2005/8/layout/cycle5"/>
    <dgm:cxn modelId="{18822103-F181-41AD-960A-F64A7C2B641F}" type="presParOf" srcId="{15D4B0D7-DA37-4B12-A598-452D85DB7035}" destId="{21E8D615-66A6-456F-8B84-095B20CBD035}" srcOrd="4" destOrd="0" presId="urn:microsoft.com/office/officeart/2005/8/layout/cycle5"/>
    <dgm:cxn modelId="{E412F45D-4A96-4017-9F0A-733092D59A17}" type="presParOf" srcId="{15D4B0D7-DA37-4B12-A598-452D85DB7035}" destId="{CEA4BA71-2265-4D00-8EAC-8CF1FCD03F0F}" srcOrd="5" destOrd="0" presId="urn:microsoft.com/office/officeart/2005/8/layout/cycle5"/>
    <dgm:cxn modelId="{6BD34492-4479-4640-A6EF-B9AD2440AAFC}" type="presParOf" srcId="{15D4B0D7-DA37-4B12-A598-452D85DB7035}" destId="{9EEC9BF4-74CD-402A-B80F-30F36C50FCD5}" srcOrd="6" destOrd="0" presId="urn:microsoft.com/office/officeart/2005/8/layout/cycle5"/>
    <dgm:cxn modelId="{52D13DF8-FEC1-4221-AF01-C425B0BB1AC1}" type="presParOf" srcId="{15D4B0D7-DA37-4B12-A598-452D85DB7035}" destId="{8CBBDA39-E91C-4A0D-9988-3DBC7BF3E1D6}" srcOrd="7" destOrd="0" presId="urn:microsoft.com/office/officeart/2005/8/layout/cycle5"/>
    <dgm:cxn modelId="{139A0D70-D122-4D0E-B536-609DF880F379}" type="presParOf" srcId="{15D4B0D7-DA37-4B12-A598-452D85DB7035}" destId="{04DBC34E-F69A-46BD-9635-1CFDC3122DA5}" srcOrd="8" destOrd="0" presId="urn:microsoft.com/office/officeart/2005/8/layout/cycle5"/>
    <dgm:cxn modelId="{D95100BD-AD63-4041-B20A-BBBD48DC2EF3}" type="presParOf" srcId="{15D4B0D7-DA37-4B12-A598-452D85DB7035}" destId="{AE2B0E6E-21CC-4218-8406-6AC14C4E859B}" srcOrd="9" destOrd="0" presId="urn:microsoft.com/office/officeart/2005/8/layout/cycle5"/>
    <dgm:cxn modelId="{79FDD7B1-2E5A-46A6-870A-9AB153852C88}" type="presParOf" srcId="{15D4B0D7-DA37-4B12-A598-452D85DB7035}" destId="{377A28F5-57F8-4F9C-A378-3CDC02606990}" srcOrd="10" destOrd="0" presId="urn:microsoft.com/office/officeart/2005/8/layout/cycle5"/>
    <dgm:cxn modelId="{E8D135EA-6CBE-4A18-A955-253186F3A8F7}" type="presParOf" srcId="{15D4B0D7-DA37-4B12-A598-452D85DB7035}" destId="{58FAA6D1-3A94-4901-817C-8B7027003228}" srcOrd="11" destOrd="0" presId="urn:microsoft.com/office/officeart/2005/8/layout/cycle5"/>
    <dgm:cxn modelId="{FC77647F-503E-46B0-9530-A8E7522F63A8}" type="presParOf" srcId="{15D4B0D7-DA37-4B12-A598-452D85DB7035}" destId="{3C06ECD3-00DA-4641-8271-F7B138786F21}" srcOrd="12" destOrd="0" presId="urn:microsoft.com/office/officeart/2005/8/layout/cycle5"/>
    <dgm:cxn modelId="{06ED60B2-1F2C-4901-95A5-F7BAB6DDB5B4}" type="presParOf" srcId="{15D4B0D7-DA37-4B12-A598-452D85DB7035}" destId="{E835326B-30CD-486E-9ACA-C698C21826F6}" srcOrd="13" destOrd="0" presId="urn:microsoft.com/office/officeart/2005/8/layout/cycle5"/>
    <dgm:cxn modelId="{3B3B6A5D-A5EC-4D36-AD8A-FB86809FE39B}" type="presParOf" srcId="{15D4B0D7-DA37-4B12-A598-452D85DB7035}" destId="{C865CC29-F627-4135-ABB0-F467E8AEA78F}" srcOrd="14" destOrd="0" presId="urn:microsoft.com/office/officeart/2005/8/layout/cycle5"/>
    <dgm:cxn modelId="{B0D6D35F-124F-42F0-A758-64537146956B}" type="presParOf" srcId="{15D4B0D7-DA37-4B12-A598-452D85DB7035}" destId="{E69AB400-1481-4C50-9DDE-5E8053E67AB5}" srcOrd="15" destOrd="0" presId="urn:microsoft.com/office/officeart/2005/8/layout/cycle5"/>
    <dgm:cxn modelId="{31748458-8F51-4432-8B65-0E2EF534EF3B}" type="presParOf" srcId="{15D4B0D7-DA37-4B12-A598-452D85DB7035}" destId="{5359D12B-65ED-478C-8B1D-6F9F9B242280}" srcOrd="16" destOrd="0" presId="urn:microsoft.com/office/officeart/2005/8/layout/cycle5"/>
    <dgm:cxn modelId="{0CA88A8D-B61D-4D19-A52C-49EF9150A8B8}" type="presParOf" srcId="{15D4B0D7-DA37-4B12-A598-452D85DB7035}" destId="{319FE2D1-5F45-4889-9444-97B867786AF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F83A1AC-6451-4209-B812-8DEB1BFD4833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275D3D5F-2136-4EA2-AB17-58DC0F07E486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Prevención y atención de la violencia familiar y de género</a:t>
          </a:r>
          <a:endParaRPr lang="es-MX" sz="1800" b="1" dirty="0">
            <a:latin typeface="Calibri" pitchFamily="34" charset="0"/>
          </a:endParaRPr>
        </a:p>
      </dgm:t>
    </dgm:pt>
    <dgm:pt modelId="{3F761D9C-4A2F-4923-BA52-609940FB14D4}" type="parTrans" cxnId="{E22DF27F-BD39-4C1E-A2DD-A0970F120086}">
      <dgm:prSet/>
      <dgm:spPr/>
      <dgm:t>
        <a:bodyPr/>
        <a:lstStyle/>
        <a:p>
          <a:endParaRPr lang="es-MX"/>
        </a:p>
      </dgm:t>
    </dgm:pt>
    <dgm:pt modelId="{1EDB658A-B9C7-49C2-BFA1-143CC431D53E}" type="sibTrans" cxnId="{E22DF27F-BD39-4C1E-A2DD-A0970F120086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1B759AA2-146C-42AD-8908-474D6861FA3F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Entornos y Comunidades Saludables</a:t>
          </a:r>
          <a:endParaRPr lang="es-MX" sz="1800" b="1" dirty="0">
            <a:latin typeface="Calibri" pitchFamily="34" charset="0"/>
          </a:endParaRPr>
        </a:p>
      </dgm:t>
    </dgm:pt>
    <dgm:pt modelId="{AE9F63F4-F01A-4FD7-94DC-E33A879F1EA9}" type="parTrans" cxnId="{7FCB3DE2-F3E4-4EC8-A7EF-736A9E71D26E}">
      <dgm:prSet/>
      <dgm:spPr/>
      <dgm:t>
        <a:bodyPr/>
        <a:lstStyle/>
        <a:p>
          <a:endParaRPr lang="es-MX"/>
        </a:p>
      </dgm:t>
    </dgm:pt>
    <dgm:pt modelId="{BFA34CE2-E252-4C16-8FF7-06F5A284EB64}" type="sibTrans" cxnId="{7FCB3DE2-F3E4-4EC8-A7EF-736A9E71D26E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DA89DAC2-EDE4-4A11-99CD-F08EBA63468E}">
      <dgm:prSet phldrT="[Texto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Escuela y Salud</a:t>
          </a:r>
          <a:endParaRPr lang="es-MX" sz="1800" b="1" dirty="0">
            <a:latin typeface="Calibri" pitchFamily="34" charset="0"/>
          </a:endParaRPr>
        </a:p>
      </dgm:t>
    </dgm:pt>
    <dgm:pt modelId="{58FCDE31-C436-4C0C-AC9C-4AB658CE87CB}" type="parTrans" cxnId="{DFDEDA05-C7F1-45EA-9F72-1DB0D89F748A}">
      <dgm:prSet/>
      <dgm:spPr/>
      <dgm:t>
        <a:bodyPr/>
        <a:lstStyle/>
        <a:p>
          <a:endParaRPr lang="es-MX"/>
        </a:p>
      </dgm:t>
    </dgm:pt>
    <dgm:pt modelId="{C0D39EB5-EEB9-4448-8C5F-6AC31812BA7B}" type="sibTrans" cxnId="{DFDEDA05-C7F1-45EA-9F72-1DB0D89F748A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81FC6686-0317-4D2D-89B9-D16CFDD1BF6E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Seguridad vial </a:t>
          </a:r>
          <a:endParaRPr lang="es-MX" sz="1800" b="1" dirty="0">
            <a:latin typeface="Calibri" pitchFamily="34" charset="0"/>
          </a:endParaRPr>
        </a:p>
      </dgm:t>
    </dgm:pt>
    <dgm:pt modelId="{79252144-C879-40DA-96C2-069EA239DB79}" type="parTrans" cxnId="{EFEAC352-607A-4B5A-B0E3-009EEFDD275D}">
      <dgm:prSet/>
      <dgm:spPr/>
      <dgm:t>
        <a:bodyPr/>
        <a:lstStyle/>
        <a:p>
          <a:endParaRPr lang="es-MX"/>
        </a:p>
      </dgm:t>
    </dgm:pt>
    <dgm:pt modelId="{63924534-A0E8-4F80-B164-4AB1BBE1EAEF}" type="sibTrans" cxnId="{EFEAC352-607A-4B5A-B0E3-009EEFDD275D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FD19F39D-10AC-406B-9B97-1D6EC6EC4A4D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Salud Mental</a:t>
          </a:r>
          <a:endParaRPr lang="es-MX" sz="1800" b="1" dirty="0">
            <a:latin typeface="Calibri" pitchFamily="34" charset="0"/>
          </a:endParaRPr>
        </a:p>
      </dgm:t>
    </dgm:pt>
    <dgm:pt modelId="{7EA28180-008D-4DA3-AE4C-1083C8C45EFB}" type="parTrans" cxnId="{22575A41-5D83-4EED-8437-80C4BA519BD0}">
      <dgm:prSet/>
      <dgm:spPr/>
      <dgm:t>
        <a:bodyPr/>
        <a:lstStyle/>
        <a:p>
          <a:endParaRPr lang="es-MX"/>
        </a:p>
      </dgm:t>
    </dgm:pt>
    <dgm:pt modelId="{BB295D9D-8FB8-4641-A983-CC128D398024}" type="sibTrans" cxnId="{22575A41-5D83-4EED-8437-80C4BA519BD0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9131C6F4-A59A-49E8-924F-E605B0508CF3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latin typeface="Calibri" pitchFamily="34" charset="0"/>
            </a:rPr>
            <a:t>Prevención y tratamiento de adicciones</a:t>
          </a:r>
          <a:endParaRPr lang="es-MX" sz="1800" b="1" dirty="0">
            <a:latin typeface="Calibri" pitchFamily="34" charset="0"/>
          </a:endParaRPr>
        </a:p>
      </dgm:t>
    </dgm:pt>
    <dgm:pt modelId="{91096447-B32E-46D0-95A9-43C47020EAFD}" type="sibTrans" cxnId="{BD9CD893-8072-4829-8637-99A79FAB5551}">
      <dgm:prSet/>
      <dgm:spPr>
        <a:ln w="57150">
          <a:solidFill>
            <a:srgbClr val="800000"/>
          </a:solidFill>
        </a:ln>
      </dgm:spPr>
      <dgm:t>
        <a:bodyPr/>
        <a:lstStyle/>
        <a:p>
          <a:endParaRPr lang="es-MX"/>
        </a:p>
      </dgm:t>
    </dgm:pt>
    <dgm:pt modelId="{677AA1B8-3D5F-4AB2-9617-6F40EF4E7C4B}" type="parTrans" cxnId="{BD9CD893-8072-4829-8637-99A79FAB5551}">
      <dgm:prSet/>
      <dgm:spPr/>
      <dgm:t>
        <a:bodyPr/>
        <a:lstStyle/>
        <a:p>
          <a:endParaRPr lang="es-MX"/>
        </a:p>
      </dgm:t>
    </dgm:pt>
    <dgm:pt modelId="{15D4B0D7-DA37-4B12-A598-452D85DB7035}" type="pres">
      <dgm:prSet presAssocID="{9F83A1AC-6451-4209-B812-8DEB1BFD483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7B14B383-69BE-4879-961C-D91240008F6C}" type="pres">
      <dgm:prSet presAssocID="{275D3D5F-2136-4EA2-AB17-58DC0F07E486}" presName="node" presStyleLbl="node1" presStyleIdx="0" presStyleCnt="6" custScaleX="157002" custScaleY="130103" custRadScaleRad="100004" custRadScaleInc="2482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913F437B-5EAC-44C5-B02B-FC225AD5C2F3}" type="pres">
      <dgm:prSet presAssocID="{275D3D5F-2136-4EA2-AB17-58DC0F07E486}" presName="spNode" presStyleCnt="0"/>
      <dgm:spPr/>
    </dgm:pt>
    <dgm:pt modelId="{73080D55-ED21-4FFD-A97A-C10E2D0673B1}" type="pres">
      <dgm:prSet presAssocID="{1EDB658A-B9C7-49C2-BFA1-143CC431D53E}" presName="sibTrans" presStyleLbl="sibTrans1D1" presStyleIdx="0" presStyleCnt="6"/>
      <dgm:spPr/>
      <dgm:t>
        <a:bodyPr/>
        <a:lstStyle/>
        <a:p>
          <a:endParaRPr lang="es-MX"/>
        </a:p>
      </dgm:t>
    </dgm:pt>
    <dgm:pt modelId="{3D2254CB-AFD4-410B-9594-356B944CAD8F}" type="pres">
      <dgm:prSet presAssocID="{1B759AA2-146C-42AD-8908-474D6861FA3F}" presName="node" presStyleLbl="node1" presStyleIdx="1" presStyleCnt="6" custScaleX="118016" custScaleY="130103" custRadScaleRad="111168" custRadScaleInc="33590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21E8D615-66A6-456F-8B84-095B20CBD035}" type="pres">
      <dgm:prSet presAssocID="{1B759AA2-146C-42AD-8908-474D6861FA3F}" presName="spNode" presStyleCnt="0"/>
      <dgm:spPr/>
    </dgm:pt>
    <dgm:pt modelId="{CEA4BA71-2265-4D00-8EAC-8CF1FCD03F0F}" type="pres">
      <dgm:prSet presAssocID="{BFA34CE2-E252-4C16-8FF7-06F5A284EB64}" presName="sibTrans" presStyleLbl="sibTrans1D1" presStyleIdx="1" presStyleCnt="6"/>
      <dgm:spPr/>
      <dgm:t>
        <a:bodyPr/>
        <a:lstStyle/>
        <a:p>
          <a:endParaRPr lang="es-MX"/>
        </a:p>
      </dgm:t>
    </dgm:pt>
    <dgm:pt modelId="{9EEC9BF4-74CD-402A-B80F-30F36C50FCD5}" type="pres">
      <dgm:prSet presAssocID="{DA89DAC2-EDE4-4A11-99CD-F08EBA63468E}" presName="node" presStyleLbl="node1" presStyleIdx="2" presStyleCnt="6" custScaleX="114301" custScaleY="130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8CBBDA39-E91C-4A0D-9988-3DBC7BF3E1D6}" type="pres">
      <dgm:prSet presAssocID="{DA89DAC2-EDE4-4A11-99CD-F08EBA63468E}" presName="spNode" presStyleCnt="0"/>
      <dgm:spPr/>
    </dgm:pt>
    <dgm:pt modelId="{04DBC34E-F69A-46BD-9635-1CFDC3122DA5}" type="pres">
      <dgm:prSet presAssocID="{C0D39EB5-EEB9-4448-8C5F-6AC31812BA7B}" presName="sibTrans" presStyleLbl="sibTrans1D1" presStyleIdx="2" presStyleCnt="6"/>
      <dgm:spPr/>
      <dgm:t>
        <a:bodyPr/>
        <a:lstStyle/>
        <a:p>
          <a:endParaRPr lang="es-MX"/>
        </a:p>
      </dgm:t>
    </dgm:pt>
    <dgm:pt modelId="{AE2B0E6E-21CC-4218-8406-6AC14C4E859B}" type="pres">
      <dgm:prSet presAssocID="{FD19F39D-10AC-406B-9B97-1D6EC6EC4A4D}" presName="node" presStyleLbl="node1" presStyleIdx="3" presStyleCnt="6" custRadScaleRad="100048" custRadScaleInc="-8877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77A28F5-57F8-4F9C-A378-3CDC02606990}" type="pres">
      <dgm:prSet presAssocID="{FD19F39D-10AC-406B-9B97-1D6EC6EC4A4D}" presName="spNode" presStyleCnt="0"/>
      <dgm:spPr/>
    </dgm:pt>
    <dgm:pt modelId="{58FAA6D1-3A94-4901-817C-8B7027003228}" type="pres">
      <dgm:prSet presAssocID="{BB295D9D-8FB8-4641-A983-CC128D398024}" presName="sibTrans" presStyleLbl="sibTrans1D1" presStyleIdx="3" presStyleCnt="6"/>
      <dgm:spPr/>
      <dgm:t>
        <a:bodyPr/>
        <a:lstStyle/>
        <a:p>
          <a:endParaRPr lang="es-MX"/>
        </a:p>
      </dgm:t>
    </dgm:pt>
    <dgm:pt modelId="{3C06ECD3-00DA-4641-8271-F7B138786F21}" type="pres">
      <dgm:prSet presAssocID="{9131C6F4-A59A-49E8-924F-E605B0508CF3}" presName="node" presStyleLbl="node1" presStyleIdx="4" presStyleCnt="6" custScaleX="126511" custScaleY="13010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E835326B-30CD-486E-9ACA-C698C21826F6}" type="pres">
      <dgm:prSet presAssocID="{9131C6F4-A59A-49E8-924F-E605B0508CF3}" presName="spNode" presStyleCnt="0"/>
      <dgm:spPr/>
    </dgm:pt>
    <dgm:pt modelId="{C865CC29-F627-4135-ABB0-F467E8AEA78F}" type="pres">
      <dgm:prSet presAssocID="{91096447-B32E-46D0-95A9-43C47020EAFD}" presName="sibTrans" presStyleLbl="sibTrans1D1" presStyleIdx="4" presStyleCnt="6"/>
      <dgm:spPr/>
      <dgm:t>
        <a:bodyPr/>
        <a:lstStyle/>
        <a:p>
          <a:endParaRPr lang="es-MX"/>
        </a:p>
      </dgm:t>
    </dgm:pt>
    <dgm:pt modelId="{E69AB400-1481-4C50-9DDE-5E8053E67AB5}" type="pres">
      <dgm:prSet presAssocID="{81FC6686-0317-4D2D-89B9-D16CFDD1BF6E}" presName="node" presStyleLbl="node1" presStyleIdx="5" presStyleCnt="6" custScaleX="108614" custScaleY="130103" custRadScaleRad="110255" custRadScaleInc="-4179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359D12B-65ED-478C-8B1D-6F9F9B242280}" type="pres">
      <dgm:prSet presAssocID="{81FC6686-0317-4D2D-89B9-D16CFDD1BF6E}" presName="spNode" presStyleCnt="0"/>
      <dgm:spPr/>
    </dgm:pt>
    <dgm:pt modelId="{319FE2D1-5F45-4889-9444-97B867786AFF}" type="pres">
      <dgm:prSet presAssocID="{63924534-A0E8-4F80-B164-4AB1BBE1EAEF}" presName="sibTrans" presStyleLbl="sibTrans1D1" presStyleIdx="5" presStyleCnt="6"/>
      <dgm:spPr/>
      <dgm:t>
        <a:bodyPr/>
        <a:lstStyle/>
        <a:p>
          <a:endParaRPr lang="es-MX"/>
        </a:p>
      </dgm:t>
    </dgm:pt>
  </dgm:ptLst>
  <dgm:cxnLst>
    <dgm:cxn modelId="{C0A35ACC-17C0-4DF0-AA42-7E0E088FCB3E}" type="presOf" srcId="{81FC6686-0317-4D2D-89B9-D16CFDD1BF6E}" destId="{E69AB400-1481-4C50-9DDE-5E8053E67AB5}" srcOrd="0" destOrd="0" presId="urn:microsoft.com/office/officeart/2005/8/layout/cycle5"/>
    <dgm:cxn modelId="{22575A41-5D83-4EED-8437-80C4BA519BD0}" srcId="{9F83A1AC-6451-4209-B812-8DEB1BFD4833}" destId="{FD19F39D-10AC-406B-9B97-1D6EC6EC4A4D}" srcOrd="3" destOrd="0" parTransId="{7EA28180-008D-4DA3-AE4C-1083C8C45EFB}" sibTransId="{BB295D9D-8FB8-4641-A983-CC128D398024}"/>
    <dgm:cxn modelId="{8C5C30FC-8339-45A3-9CEA-87A9BF16BCD9}" type="presOf" srcId="{BB295D9D-8FB8-4641-A983-CC128D398024}" destId="{58FAA6D1-3A94-4901-817C-8B7027003228}" srcOrd="0" destOrd="0" presId="urn:microsoft.com/office/officeart/2005/8/layout/cycle5"/>
    <dgm:cxn modelId="{DFDEDA05-C7F1-45EA-9F72-1DB0D89F748A}" srcId="{9F83A1AC-6451-4209-B812-8DEB1BFD4833}" destId="{DA89DAC2-EDE4-4A11-99CD-F08EBA63468E}" srcOrd="2" destOrd="0" parTransId="{58FCDE31-C436-4C0C-AC9C-4AB658CE87CB}" sibTransId="{C0D39EB5-EEB9-4448-8C5F-6AC31812BA7B}"/>
    <dgm:cxn modelId="{EFEAC352-607A-4B5A-B0E3-009EEFDD275D}" srcId="{9F83A1AC-6451-4209-B812-8DEB1BFD4833}" destId="{81FC6686-0317-4D2D-89B9-D16CFDD1BF6E}" srcOrd="5" destOrd="0" parTransId="{79252144-C879-40DA-96C2-069EA239DB79}" sibTransId="{63924534-A0E8-4F80-B164-4AB1BBE1EAEF}"/>
    <dgm:cxn modelId="{1F41E320-E105-4E9F-B22F-62562C63929E}" type="presOf" srcId="{DA89DAC2-EDE4-4A11-99CD-F08EBA63468E}" destId="{9EEC9BF4-74CD-402A-B80F-30F36C50FCD5}" srcOrd="0" destOrd="0" presId="urn:microsoft.com/office/officeart/2005/8/layout/cycle5"/>
    <dgm:cxn modelId="{3A6DC309-2CF3-4F32-8542-5B9B4A96E4D1}" type="presOf" srcId="{BFA34CE2-E252-4C16-8FF7-06F5A284EB64}" destId="{CEA4BA71-2265-4D00-8EAC-8CF1FCD03F0F}" srcOrd="0" destOrd="0" presId="urn:microsoft.com/office/officeart/2005/8/layout/cycle5"/>
    <dgm:cxn modelId="{32D57D7E-AA35-4BB2-9EB7-B6B3883EB9AE}" type="presOf" srcId="{FD19F39D-10AC-406B-9B97-1D6EC6EC4A4D}" destId="{AE2B0E6E-21CC-4218-8406-6AC14C4E859B}" srcOrd="0" destOrd="0" presId="urn:microsoft.com/office/officeart/2005/8/layout/cycle5"/>
    <dgm:cxn modelId="{77338FCB-612D-42FA-B336-56B7DDFCB669}" type="presOf" srcId="{275D3D5F-2136-4EA2-AB17-58DC0F07E486}" destId="{7B14B383-69BE-4879-961C-D91240008F6C}" srcOrd="0" destOrd="0" presId="urn:microsoft.com/office/officeart/2005/8/layout/cycle5"/>
    <dgm:cxn modelId="{7FCB3DE2-F3E4-4EC8-A7EF-736A9E71D26E}" srcId="{9F83A1AC-6451-4209-B812-8DEB1BFD4833}" destId="{1B759AA2-146C-42AD-8908-474D6861FA3F}" srcOrd="1" destOrd="0" parTransId="{AE9F63F4-F01A-4FD7-94DC-E33A879F1EA9}" sibTransId="{BFA34CE2-E252-4C16-8FF7-06F5A284EB64}"/>
    <dgm:cxn modelId="{0F6387C4-54B2-4F69-9192-D1F7CAA32603}" type="presOf" srcId="{63924534-A0E8-4F80-B164-4AB1BBE1EAEF}" destId="{319FE2D1-5F45-4889-9444-97B867786AFF}" srcOrd="0" destOrd="0" presId="urn:microsoft.com/office/officeart/2005/8/layout/cycle5"/>
    <dgm:cxn modelId="{BD9CD893-8072-4829-8637-99A79FAB5551}" srcId="{9F83A1AC-6451-4209-B812-8DEB1BFD4833}" destId="{9131C6F4-A59A-49E8-924F-E605B0508CF3}" srcOrd="4" destOrd="0" parTransId="{677AA1B8-3D5F-4AB2-9617-6F40EF4E7C4B}" sibTransId="{91096447-B32E-46D0-95A9-43C47020EAFD}"/>
    <dgm:cxn modelId="{E0E72F5C-4128-4368-B453-C52E9787E202}" type="presOf" srcId="{9F83A1AC-6451-4209-B812-8DEB1BFD4833}" destId="{15D4B0D7-DA37-4B12-A598-452D85DB7035}" srcOrd="0" destOrd="0" presId="urn:microsoft.com/office/officeart/2005/8/layout/cycle5"/>
    <dgm:cxn modelId="{78ECF81F-D484-4FA5-931E-21B990D6CC35}" type="presOf" srcId="{91096447-B32E-46D0-95A9-43C47020EAFD}" destId="{C865CC29-F627-4135-ABB0-F467E8AEA78F}" srcOrd="0" destOrd="0" presId="urn:microsoft.com/office/officeart/2005/8/layout/cycle5"/>
    <dgm:cxn modelId="{B33E9CF2-B64E-4A3E-BE6B-E16B1151ED6B}" type="presOf" srcId="{1B759AA2-146C-42AD-8908-474D6861FA3F}" destId="{3D2254CB-AFD4-410B-9594-356B944CAD8F}" srcOrd="0" destOrd="0" presId="urn:microsoft.com/office/officeart/2005/8/layout/cycle5"/>
    <dgm:cxn modelId="{E22DF27F-BD39-4C1E-A2DD-A0970F120086}" srcId="{9F83A1AC-6451-4209-B812-8DEB1BFD4833}" destId="{275D3D5F-2136-4EA2-AB17-58DC0F07E486}" srcOrd="0" destOrd="0" parTransId="{3F761D9C-4A2F-4923-BA52-609940FB14D4}" sibTransId="{1EDB658A-B9C7-49C2-BFA1-143CC431D53E}"/>
    <dgm:cxn modelId="{A7B68CC2-8C74-4894-9929-A90BF4086C79}" type="presOf" srcId="{1EDB658A-B9C7-49C2-BFA1-143CC431D53E}" destId="{73080D55-ED21-4FFD-A97A-C10E2D0673B1}" srcOrd="0" destOrd="0" presId="urn:microsoft.com/office/officeart/2005/8/layout/cycle5"/>
    <dgm:cxn modelId="{EA3554EA-8454-42A7-96B8-08ED2859BACD}" type="presOf" srcId="{C0D39EB5-EEB9-4448-8C5F-6AC31812BA7B}" destId="{04DBC34E-F69A-46BD-9635-1CFDC3122DA5}" srcOrd="0" destOrd="0" presId="urn:microsoft.com/office/officeart/2005/8/layout/cycle5"/>
    <dgm:cxn modelId="{F6F47946-D854-471D-B14F-8292A7F307FC}" type="presOf" srcId="{9131C6F4-A59A-49E8-924F-E605B0508CF3}" destId="{3C06ECD3-00DA-4641-8271-F7B138786F21}" srcOrd="0" destOrd="0" presId="urn:microsoft.com/office/officeart/2005/8/layout/cycle5"/>
    <dgm:cxn modelId="{33F1305F-02A8-45B3-98F3-71C8E9ED94CB}" type="presParOf" srcId="{15D4B0D7-DA37-4B12-A598-452D85DB7035}" destId="{7B14B383-69BE-4879-961C-D91240008F6C}" srcOrd="0" destOrd="0" presId="urn:microsoft.com/office/officeart/2005/8/layout/cycle5"/>
    <dgm:cxn modelId="{CDC0BBFA-0AC7-43E9-88B4-23F2CFBCEFB6}" type="presParOf" srcId="{15D4B0D7-DA37-4B12-A598-452D85DB7035}" destId="{913F437B-5EAC-44C5-B02B-FC225AD5C2F3}" srcOrd="1" destOrd="0" presId="urn:microsoft.com/office/officeart/2005/8/layout/cycle5"/>
    <dgm:cxn modelId="{BF635236-3453-410F-A532-391ABFAB7F44}" type="presParOf" srcId="{15D4B0D7-DA37-4B12-A598-452D85DB7035}" destId="{73080D55-ED21-4FFD-A97A-C10E2D0673B1}" srcOrd="2" destOrd="0" presId="urn:microsoft.com/office/officeart/2005/8/layout/cycle5"/>
    <dgm:cxn modelId="{AA3A8A17-5CF8-4891-BB93-0A2AB9D0825D}" type="presParOf" srcId="{15D4B0D7-DA37-4B12-A598-452D85DB7035}" destId="{3D2254CB-AFD4-410B-9594-356B944CAD8F}" srcOrd="3" destOrd="0" presId="urn:microsoft.com/office/officeart/2005/8/layout/cycle5"/>
    <dgm:cxn modelId="{E79FFB95-AB68-4808-8F3F-9A3C5C90FBD7}" type="presParOf" srcId="{15D4B0D7-DA37-4B12-A598-452D85DB7035}" destId="{21E8D615-66A6-456F-8B84-095B20CBD035}" srcOrd="4" destOrd="0" presId="urn:microsoft.com/office/officeart/2005/8/layout/cycle5"/>
    <dgm:cxn modelId="{C904BE70-EAE6-429A-B55D-84CDA5E1B336}" type="presParOf" srcId="{15D4B0D7-DA37-4B12-A598-452D85DB7035}" destId="{CEA4BA71-2265-4D00-8EAC-8CF1FCD03F0F}" srcOrd="5" destOrd="0" presId="urn:microsoft.com/office/officeart/2005/8/layout/cycle5"/>
    <dgm:cxn modelId="{335DC3EA-7FBF-4C57-A9C0-A9C02BEE0A27}" type="presParOf" srcId="{15D4B0D7-DA37-4B12-A598-452D85DB7035}" destId="{9EEC9BF4-74CD-402A-B80F-30F36C50FCD5}" srcOrd="6" destOrd="0" presId="urn:microsoft.com/office/officeart/2005/8/layout/cycle5"/>
    <dgm:cxn modelId="{D4CB84DB-CE7C-4714-A166-8885ACDA76B0}" type="presParOf" srcId="{15D4B0D7-DA37-4B12-A598-452D85DB7035}" destId="{8CBBDA39-E91C-4A0D-9988-3DBC7BF3E1D6}" srcOrd="7" destOrd="0" presId="urn:microsoft.com/office/officeart/2005/8/layout/cycle5"/>
    <dgm:cxn modelId="{0394EE47-9BCF-4F03-8F77-F0A5CEC8211C}" type="presParOf" srcId="{15D4B0D7-DA37-4B12-A598-452D85DB7035}" destId="{04DBC34E-F69A-46BD-9635-1CFDC3122DA5}" srcOrd="8" destOrd="0" presId="urn:microsoft.com/office/officeart/2005/8/layout/cycle5"/>
    <dgm:cxn modelId="{3286893B-051D-491B-80DA-03E18D9945D2}" type="presParOf" srcId="{15D4B0D7-DA37-4B12-A598-452D85DB7035}" destId="{AE2B0E6E-21CC-4218-8406-6AC14C4E859B}" srcOrd="9" destOrd="0" presId="urn:microsoft.com/office/officeart/2005/8/layout/cycle5"/>
    <dgm:cxn modelId="{87D6753A-03EF-4578-B7B2-0A4BA545AFA8}" type="presParOf" srcId="{15D4B0D7-DA37-4B12-A598-452D85DB7035}" destId="{377A28F5-57F8-4F9C-A378-3CDC02606990}" srcOrd="10" destOrd="0" presId="urn:microsoft.com/office/officeart/2005/8/layout/cycle5"/>
    <dgm:cxn modelId="{8682B48A-E144-4EB0-A0C9-22D2DFDD6E02}" type="presParOf" srcId="{15D4B0D7-DA37-4B12-A598-452D85DB7035}" destId="{58FAA6D1-3A94-4901-817C-8B7027003228}" srcOrd="11" destOrd="0" presId="urn:microsoft.com/office/officeart/2005/8/layout/cycle5"/>
    <dgm:cxn modelId="{E78435A4-2A5F-488B-ABBA-AFC29BAB6D0C}" type="presParOf" srcId="{15D4B0D7-DA37-4B12-A598-452D85DB7035}" destId="{3C06ECD3-00DA-4641-8271-F7B138786F21}" srcOrd="12" destOrd="0" presId="urn:microsoft.com/office/officeart/2005/8/layout/cycle5"/>
    <dgm:cxn modelId="{32952D8F-3D91-4309-A3F1-9BA598FB4C82}" type="presParOf" srcId="{15D4B0D7-DA37-4B12-A598-452D85DB7035}" destId="{E835326B-30CD-486E-9ACA-C698C21826F6}" srcOrd="13" destOrd="0" presId="urn:microsoft.com/office/officeart/2005/8/layout/cycle5"/>
    <dgm:cxn modelId="{956A7F38-D113-4245-B097-2E848E9C0946}" type="presParOf" srcId="{15D4B0D7-DA37-4B12-A598-452D85DB7035}" destId="{C865CC29-F627-4135-ABB0-F467E8AEA78F}" srcOrd="14" destOrd="0" presId="urn:microsoft.com/office/officeart/2005/8/layout/cycle5"/>
    <dgm:cxn modelId="{9D7B1AC4-9559-4148-998C-028EE09F3454}" type="presParOf" srcId="{15D4B0D7-DA37-4B12-A598-452D85DB7035}" destId="{E69AB400-1481-4C50-9DDE-5E8053E67AB5}" srcOrd="15" destOrd="0" presId="urn:microsoft.com/office/officeart/2005/8/layout/cycle5"/>
    <dgm:cxn modelId="{BACE91D7-F061-412C-85DF-02403CEDE11D}" type="presParOf" srcId="{15D4B0D7-DA37-4B12-A598-452D85DB7035}" destId="{5359D12B-65ED-478C-8B1D-6F9F9B242280}" srcOrd="16" destOrd="0" presId="urn:microsoft.com/office/officeart/2005/8/layout/cycle5"/>
    <dgm:cxn modelId="{54CE6E1F-D8CE-4240-9BA6-9A7C78A2CA4D}" type="presParOf" srcId="{15D4B0D7-DA37-4B12-A598-452D85DB7035}" destId="{319FE2D1-5F45-4889-9444-97B867786AFF}" srcOrd="17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4EFFBE-C1C6-4116-A4C2-54C3648C6908}" type="doc">
      <dgm:prSet loTypeId="urn:microsoft.com/office/officeart/2005/8/layout/h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C4561611-C806-48CE-86E1-6128810F5F4C}">
      <dgm:prSet phldrT="[Texto]"/>
      <dgm:spPr>
        <a:solidFill>
          <a:srgbClr val="993366"/>
        </a:solidFill>
        <a:ln>
          <a:solidFill>
            <a:srgbClr val="993366"/>
          </a:solidFill>
        </a:ln>
      </dgm:spPr>
      <dgm:t>
        <a:bodyPr/>
        <a:lstStyle/>
        <a:p>
          <a:r>
            <a:rPr lang="es-MX" b="1" dirty="0" smtClean="0"/>
            <a:t>Participación  comunitaria</a:t>
          </a:r>
          <a:endParaRPr lang="es-MX" b="1" dirty="0"/>
        </a:p>
      </dgm:t>
    </dgm:pt>
    <dgm:pt modelId="{12FD5DA2-8BED-435C-8A72-550E6F14F77C}" type="parTrans" cxnId="{2C1C3B98-5354-40C1-B4D7-7ABBD85E44E2}">
      <dgm:prSet/>
      <dgm:spPr/>
      <dgm:t>
        <a:bodyPr/>
        <a:lstStyle/>
        <a:p>
          <a:endParaRPr lang="es-MX"/>
        </a:p>
      </dgm:t>
    </dgm:pt>
    <dgm:pt modelId="{99A1F669-0965-4758-9144-8DC4E0A16A87}" type="sibTrans" cxnId="{2C1C3B98-5354-40C1-B4D7-7ABBD85E44E2}">
      <dgm:prSet/>
      <dgm:spPr/>
      <dgm:t>
        <a:bodyPr/>
        <a:lstStyle/>
        <a:p>
          <a:endParaRPr lang="es-MX"/>
        </a:p>
      </dgm:t>
    </dgm:pt>
    <dgm:pt modelId="{F23D13E0-4E63-48F7-92C7-D49BF2DE35E5}">
      <dgm:prSet phldrT="[Texto]"/>
      <dgm:spPr/>
      <dgm:t>
        <a:bodyPr/>
        <a:lstStyle/>
        <a:p>
          <a:r>
            <a:rPr lang="es-MX" dirty="0" smtClean="0"/>
            <a:t>Capacitar a Agentes y Procuradores  con énfasis en prevención de no la violencia .</a:t>
          </a:r>
          <a:endParaRPr lang="es-MX" dirty="0"/>
        </a:p>
      </dgm:t>
    </dgm:pt>
    <dgm:pt modelId="{9DC2DBA6-E25F-447A-A2EC-BEFE8DE0621A}" type="parTrans" cxnId="{A698EFBA-B8B4-4EC4-92AF-6BEAAD7DA51E}">
      <dgm:prSet/>
      <dgm:spPr/>
      <dgm:t>
        <a:bodyPr/>
        <a:lstStyle/>
        <a:p>
          <a:endParaRPr lang="es-MX"/>
        </a:p>
      </dgm:t>
    </dgm:pt>
    <dgm:pt modelId="{945F71E2-A1F6-4029-8C98-08D531EDE0D7}" type="sibTrans" cxnId="{A698EFBA-B8B4-4EC4-92AF-6BEAAD7DA51E}">
      <dgm:prSet/>
      <dgm:spPr/>
      <dgm:t>
        <a:bodyPr/>
        <a:lstStyle/>
        <a:p>
          <a:endParaRPr lang="es-MX"/>
        </a:p>
      </dgm:t>
    </dgm:pt>
    <dgm:pt modelId="{67AE31C9-64BF-4D4B-B91F-8B44031CB079}">
      <dgm:prSet phldrT="[Texto]"/>
      <dgm:spPr>
        <a:solidFill>
          <a:schemeClr val="accent6">
            <a:lumMod val="75000"/>
          </a:schemeClr>
        </a:solidFill>
        <a:ln>
          <a:solidFill>
            <a:schemeClr val="accent6">
              <a:lumMod val="75000"/>
            </a:schemeClr>
          </a:solidFill>
        </a:ln>
      </dgm:spPr>
      <dgm:t>
        <a:bodyPr/>
        <a:lstStyle/>
        <a:p>
          <a:r>
            <a:rPr lang="es-MX" b="1" dirty="0" smtClean="0"/>
            <a:t>Participación Municipal</a:t>
          </a:r>
          <a:endParaRPr lang="es-MX" b="1" dirty="0"/>
        </a:p>
      </dgm:t>
    </dgm:pt>
    <dgm:pt modelId="{58477764-FD3D-4432-81C6-34497505BFC4}" type="parTrans" cxnId="{E9ECDA4A-0E60-4F4B-87C8-C22D57C51004}">
      <dgm:prSet/>
      <dgm:spPr/>
      <dgm:t>
        <a:bodyPr/>
        <a:lstStyle/>
        <a:p>
          <a:endParaRPr lang="es-MX"/>
        </a:p>
      </dgm:t>
    </dgm:pt>
    <dgm:pt modelId="{2B7D8C50-7D14-4498-9F75-D6A345292376}" type="sibTrans" cxnId="{E9ECDA4A-0E60-4F4B-87C8-C22D57C51004}">
      <dgm:prSet/>
      <dgm:spPr/>
      <dgm:t>
        <a:bodyPr/>
        <a:lstStyle/>
        <a:p>
          <a:endParaRPr lang="es-MX"/>
        </a:p>
      </dgm:t>
    </dgm:pt>
    <dgm:pt modelId="{F02005EA-9B89-4319-A7C2-34425163D4B7}">
      <dgm:prSet phldrT="[Texto]"/>
      <dgm:spPr/>
      <dgm:t>
        <a:bodyPr/>
        <a:lstStyle/>
        <a:p>
          <a:r>
            <a:rPr lang="es-MX" dirty="0" smtClean="0"/>
            <a:t>Impulsar en los municipios prioritarios la elaboración de proyectos de promoción de la salud  que reduzcan los factores de riesgo asociados a no la violencia.</a:t>
          </a:r>
          <a:endParaRPr lang="es-MX" dirty="0"/>
        </a:p>
      </dgm:t>
    </dgm:pt>
    <dgm:pt modelId="{D85E27DE-4471-4E96-9B25-79FDE7907D03}" type="parTrans" cxnId="{85DA7724-8C31-4BFE-8BD5-C2214D030803}">
      <dgm:prSet/>
      <dgm:spPr/>
      <dgm:t>
        <a:bodyPr/>
        <a:lstStyle/>
        <a:p>
          <a:endParaRPr lang="es-MX"/>
        </a:p>
      </dgm:t>
    </dgm:pt>
    <dgm:pt modelId="{0431956D-A162-4BEE-B054-5A8DF6B006D7}" type="sibTrans" cxnId="{85DA7724-8C31-4BFE-8BD5-C2214D030803}">
      <dgm:prSet/>
      <dgm:spPr/>
      <dgm:t>
        <a:bodyPr/>
        <a:lstStyle/>
        <a:p>
          <a:endParaRPr lang="es-MX"/>
        </a:p>
      </dgm:t>
    </dgm:pt>
    <dgm:pt modelId="{93BADF47-58A0-48D2-A45E-A85876EE31CD}">
      <dgm:prSet phldrT="[Texto]"/>
      <dgm:spPr/>
      <dgm:t>
        <a:bodyPr/>
        <a:lstStyle/>
        <a:p>
          <a:r>
            <a:rPr lang="es-MX" dirty="0" smtClean="0"/>
            <a:t>Incorporación de los municipios prioritarios al programa comunidades saludables para acreditarlos  como promotores de la salud.</a:t>
          </a:r>
          <a:endParaRPr lang="es-MX" dirty="0"/>
        </a:p>
      </dgm:t>
    </dgm:pt>
    <dgm:pt modelId="{2212A464-4388-4631-99FB-A1A19B6AD21B}" type="parTrans" cxnId="{3BD00621-651F-460E-8E45-1AF15700556B}">
      <dgm:prSet/>
      <dgm:spPr/>
      <dgm:t>
        <a:bodyPr/>
        <a:lstStyle/>
        <a:p>
          <a:endParaRPr lang="es-MX"/>
        </a:p>
      </dgm:t>
    </dgm:pt>
    <dgm:pt modelId="{0844FE0B-B94A-4A65-A2E0-8F41FA263F12}" type="sibTrans" cxnId="{3BD00621-651F-460E-8E45-1AF15700556B}">
      <dgm:prSet/>
      <dgm:spPr/>
      <dgm:t>
        <a:bodyPr/>
        <a:lstStyle/>
        <a:p>
          <a:endParaRPr lang="es-MX"/>
        </a:p>
      </dgm:t>
    </dgm:pt>
    <dgm:pt modelId="{9D841CBC-EAC8-4EE4-B872-7AD0AD9F4ED3}">
      <dgm:prSet phldrT="[Texto]"/>
      <dgm:spPr>
        <a:solidFill>
          <a:schemeClr val="accent3">
            <a:lumMod val="50000"/>
          </a:schemeClr>
        </a:solidFill>
      </dgm:spPr>
      <dgm:t>
        <a:bodyPr/>
        <a:lstStyle/>
        <a:p>
          <a:r>
            <a:rPr lang="es-MX" b="1" dirty="0" smtClean="0"/>
            <a:t>Acreditación de Entornos favorables a la salud</a:t>
          </a:r>
          <a:endParaRPr lang="es-MX" b="1" dirty="0"/>
        </a:p>
      </dgm:t>
    </dgm:pt>
    <dgm:pt modelId="{D5C75F23-63DD-4016-B3D7-45A3F8A1D504}" type="parTrans" cxnId="{797A57A1-7A37-4440-9802-F7C9A318B44A}">
      <dgm:prSet/>
      <dgm:spPr/>
      <dgm:t>
        <a:bodyPr/>
        <a:lstStyle/>
        <a:p>
          <a:endParaRPr lang="es-MX"/>
        </a:p>
      </dgm:t>
    </dgm:pt>
    <dgm:pt modelId="{41C88853-22C8-4449-A5CA-69E44F899E02}" type="sibTrans" cxnId="{797A57A1-7A37-4440-9802-F7C9A318B44A}">
      <dgm:prSet/>
      <dgm:spPr/>
      <dgm:t>
        <a:bodyPr/>
        <a:lstStyle/>
        <a:p>
          <a:endParaRPr lang="es-MX"/>
        </a:p>
      </dgm:t>
    </dgm:pt>
    <dgm:pt modelId="{0431D0DE-2634-49C8-ACD1-43A543D216E5}">
      <dgm:prSet phldrT="[Texto]"/>
      <dgm:spPr/>
      <dgm:t>
        <a:bodyPr/>
        <a:lstStyle/>
        <a:p>
          <a:r>
            <a:rPr lang="es-MX" dirty="0" smtClean="0"/>
            <a:t>Impulsar el desarrollo de entornos promotores de la no violencia a través de la participación municipal y la organización comunitaria.</a:t>
          </a:r>
          <a:endParaRPr lang="es-MX" dirty="0"/>
        </a:p>
      </dgm:t>
    </dgm:pt>
    <dgm:pt modelId="{833CCE24-8CD8-41BE-822B-2712F2193F0D}" type="parTrans" cxnId="{1DD6432B-6E51-4D45-9B09-5757AFD12247}">
      <dgm:prSet/>
      <dgm:spPr/>
      <dgm:t>
        <a:bodyPr/>
        <a:lstStyle/>
        <a:p>
          <a:endParaRPr lang="es-MX"/>
        </a:p>
      </dgm:t>
    </dgm:pt>
    <dgm:pt modelId="{476B6F65-9EFB-42B1-B088-F903761D422A}" type="sibTrans" cxnId="{1DD6432B-6E51-4D45-9B09-5757AFD12247}">
      <dgm:prSet/>
      <dgm:spPr/>
      <dgm:t>
        <a:bodyPr/>
        <a:lstStyle/>
        <a:p>
          <a:endParaRPr lang="es-MX"/>
        </a:p>
      </dgm:t>
    </dgm:pt>
    <dgm:pt modelId="{7521ABE5-B1F1-4B37-B513-B44F9AF50E7D}" type="pres">
      <dgm:prSet presAssocID="{4C4EFFBE-C1C6-4116-A4C2-54C3648C690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MX"/>
        </a:p>
      </dgm:t>
    </dgm:pt>
    <dgm:pt modelId="{63279713-F93E-4A96-AAD5-A1BD14E8E766}" type="pres">
      <dgm:prSet presAssocID="{C4561611-C806-48CE-86E1-6128810F5F4C}" presName="composite" presStyleCnt="0"/>
      <dgm:spPr/>
    </dgm:pt>
    <dgm:pt modelId="{27EFC541-C569-4DB2-8E70-D9381C69AEFD}" type="pres">
      <dgm:prSet presAssocID="{C4561611-C806-48CE-86E1-6128810F5F4C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688BE7B-ED04-480E-AE82-85A2AC990277}" type="pres">
      <dgm:prSet presAssocID="{C4561611-C806-48CE-86E1-6128810F5F4C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56EA7963-1EB7-44EC-ABE6-9563ECF092DA}" type="pres">
      <dgm:prSet presAssocID="{99A1F669-0965-4758-9144-8DC4E0A16A87}" presName="space" presStyleCnt="0"/>
      <dgm:spPr/>
    </dgm:pt>
    <dgm:pt modelId="{27CC22EA-C2D8-4A5A-929F-7A9911531E0F}" type="pres">
      <dgm:prSet presAssocID="{67AE31C9-64BF-4D4B-B91F-8B44031CB079}" presName="composite" presStyleCnt="0"/>
      <dgm:spPr/>
    </dgm:pt>
    <dgm:pt modelId="{C70A7374-2ABC-4E89-9CA3-4BEF117B61C4}" type="pres">
      <dgm:prSet presAssocID="{67AE31C9-64BF-4D4B-B91F-8B44031CB07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3B83802A-AFA5-45B2-86F0-DB914AB052A9}" type="pres">
      <dgm:prSet presAssocID="{67AE31C9-64BF-4D4B-B91F-8B44031CB07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6F9CBF70-A4F2-454F-B205-1FDA1C82A63F}" type="pres">
      <dgm:prSet presAssocID="{2B7D8C50-7D14-4498-9F75-D6A345292376}" presName="space" presStyleCnt="0"/>
      <dgm:spPr/>
    </dgm:pt>
    <dgm:pt modelId="{207371D7-BC78-4492-93C5-D040303308BB}" type="pres">
      <dgm:prSet presAssocID="{9D841CBC-EAC8-4EE4-B872-7AD0AD9F4ED3}" presName="composite" presStyleCnt="0"/>
      <dgm:spPr/>
    </dgm:pt>
    <dgm:pt modelId="{E010EB03-A487-40B9-9E3A-A394DC4AB960}" type="pres">
      <dgm:prSet presAssocID="{9D841CBC-EAC8-4EE4-B872-7AD0AD9F4ED3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MX"/>
        </a:p>
      </dgm:t>
    </dgm:pt>
    <dgm:pt modelId="{11D2DE4A-641A-4A59-8CB8-A95D542CBE97}" type="pres">
      <dgm:prSet presAssocID="{9D841CBC-EAC8-4EE4-B872-7AD0AD9F4ED3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MX"/>
        </a:p>
      </dgm:t>
    </dgm:pt>
  </dgm:ptLst>
  <dgm:cxnLst>
    <dgm:cxn modelId="{3163FF78-8640-408C-92B0-15398428F861}" type="presOf" srcId="{4C4EFFBE-C1C6-4116-A4C2-54C3648C6908}" destId="{7521ABE5-B1F1-4B37-B513-B44F9AF50E7D}" srcOrd="0" destOrd="0" presId="urn:microsoft.com/office/officeart/2005/8/layout/hList1"/>
    <dgm:cxn modelId="{D86F8D98-41E8-4E91-9CBE-734C42C25458}" type="presOf" srcId="{C4561611-C806-48CE-86E1-6128810F5F4C}" destId="{27EFC541-C569-4DB2-8E70-D9381C69AEFD}" srcOrd="0" destOrd="0" presId="urn:microsoft.com/office/officeart/2005/8/layout/hList1"/>
    <dgm:cxn modelId="{B17446C3-4368-450F-8005-CCA43A2A2214}" type="presOf" srcId="{F02005EA-9B89-4319-A7C2-34425163D4B7}" destId="{3B83802A-AFA5-45B2-86F0-DB914AB052A9}" srcOrd="0" destOrd="0" presId="urn:microsoft.com/office/officeart/2005/8/layout/hList1"/>
    <dgm:cxn modelId="{E9ECDA4A-0E60-4F4B-87C8-C22D57C51004}" srcId="{4C4EFFBE-C1C6-4116-A4C2-54C3648C6908}" destId="{67AE31C9-64BF-4D4B-B91F-8B44031CB079}" srcOrd="1" destOrd="0" parTransId="{58477764-FD3D-4432-81C6-34497505BFC4}" sibTransId="{2B7D8C50-7D14-4498-9F75-D6A345292376}"/>
    <dgm:cxn modelId="{2C1C3B98-5354-40C1-B4D7-7ABBD85E44E2}" srcId="{4C4EFFBE-C1C6-4116-A4C2-54C3648C6908}" destId="{C4561611-C806-48CE-86E1-6128810F5F4C}" srcOrd="0" destOrd="0" parTransId="{12FD5DA2-8BED-435C-8A72-550E6F14F77C}" sibTransId="{99A1F669-0965-4758-9144-8DC4E0A16A87}"/>
    <dgm:cxn modelId="{1DD6432B-6E51-4D45-9B09-5757AFD12247}" srcId="{9D841CBC-EAC8-4EE4-B872-7AD0AD9F4ED3}" destId="{0431D0DE-2634-49C8-ACD1-43A543D216E5}" srcOrd="0" destOrd="0" parTransId="{833CCE24-8CD8-41BE-822B-2712F2193F0D}" sibTransId="{476B6F65-9EFB-42B1-B088-F903761D422A}"/>
    <dgm:cxn modelId="{173D4080-5750-48DB-8929-9636A97C2284}" type="presOf" srcId="{67AE31C9-64BF-4D4B-B91F-8B44031CB079}" destId="{C70A7374-2ABC-4E89-9CA3-4BEF117B61C4}" srcOrd="0" destOrd="0" presId="urn:microsoft.com/office/officeart/2005/8/layout/hList1"/>
    <dgm:cxn modelId="{A698EFBA-B8B4-4EC4-92AF-6BEAAD7DA51E}" srcId="{C4561611-C806-48CE-86E1-6128810F5F4C}" destId="{F23D13E0-4E63-48F7-92C7-D49BF2DE35E5}" srcOrd="0" destOrd="0" parTransId="{9DC2DBA6-E25F-447A-A2EC-BEFE8DE0621A}" sibTransId="{945F71E2-A1F6-4029-8C98-08D531EDE0D7}"/>
    <dgm:cxn modelId="{797A57A1-7A37-4440-9802-F7C9A318B44A}" srcId="{4C4EFFBE-C1C6-4116-A4C2-54C3648C6908}" destId="{9D841CBC-EAC8-4EE4-B872-7AD0AD9F4ED3}" srcOrd="2" destOrd="0" parTransId="{D5C75F23-63DD-4016-B3D7-45A3F8A1D504}" sibTransId="{41C88853-22C8-4449-A5CA-69E44F899E02}"/>
    <dgm:cxn modelId="{D3392738-98E2-4646-8FCC-A93C0225AD55}" type="presOf" srcId="{9D841CBC-EAC8-4EE4-B872-7AD0AD9F4ED3}" destId="{E010EB03-A487-40B9-9E3A-A394DC4AB960}" srcOrd="0" destOrd="0" presId="urn:microsoft.com/office/officeart/2005/8/layout/hList1"/>
    <dgm:cxn modelId="{76FA6CE9-83D8-482E-9AFA-02281FDA65E4}" type="presOf" srcId="{F23D13E0-4E63-48F7-92C7-D49BF2DE35E5}" destId="{1688BE7B-ED04-480E-AE82-85A2AC990277}" srcOrd="0" destOrd="0" presId="urn:microsoft.com/office/officeart/2005/8/layout/hList1"/>
    <dgm:cxn modelId="{C4484115-C3AD-49DB-BFC7-71290ADFEFA2}" type="presOf" srcId="{93BADF47-58A0-48D2-A45E-A85876EE31CD}" destId="{3B83802A-AFA5-45B2-86F0-DB914AB052A9}" srcOrd="0" destOrd="1" presId="urn:microsoft.com/office/officeart/2005/8/layout/hList1"/>
    <dgm:cxn modelId="{F47525D7-1212-45D6-9E61-6A586F8D6138}" type="presOf" srcId="{0431D0DE-2634-49C8-ACD1-43A543D216E5}" destId="{11D2DE4A-641A-4A59-8CB8-A95D542CBE97}" srcOrd="0" destOrd="0" presId="urn:microsoft.com/office/officeart/2005/8/layout/hList1"/>
    <dgm:cxn modelId="{85DA7724-8C31-4BFE-8BD5-C2214D030803}" srcId="{67AE31C9-64BF-4D4B-B91F-8B44031CB079}" destId="{F02005EA-9B89-4319-A7C2-34425163D4B7}" srcOrd="0" destOrd="0" parTransId="{D85E27DE-4471-4E96-9B25-79FDE7907D03}" sibTransId="{0431956D-A162-4BEE-B054-5A8DF6B006D7}"/>
    <dgm:cxn modelId="{3BD00621-651F-460E-8E45-1AF15700556B}" srcId="{67AE31C9-64BF-4D4B-B91F-8B44031CB079}" destId="{93BADF47-58A0-48D2-A45E-A85876EE31CD}" srcOrd="1" destOrd="0" parTransId="{2212A464-4388-4631-99FB-A1A19B6AD21B}" sibTransId="{0844FE0B-B94A-4A65-A2E0-8F41FA263F12}"/>
    <dgm:cxn modelId="{7289E8C4-AE99-4D49-9374-69266D000978}" type="presParOf" srcId="{7521ABE5-B1F1-4B37-B513-B44F9AF50E7D}" destId="{63279713-F93E-4A96-AAD5-A1BD14E8E766}" srcOrd="0" destOrd="0" presId="urn:microsoft.com/office/officeart/2005/8/layout/hList1"/>
    <dgm:cxn modelId="{C6E6E2DB-545B-4C51-B0B6-C5678FFDA384}" type="presParOf" srcId="{63279713-F93E-4A96-AAD5-A1BD14E8E766}" destId="{27EFC541-C569-4DB2-8E70-D9381C69AEFD}" srcOrd="0" destOrd="0" presId="urn:microsoft.com/office/officeart/2005/8/layout/hList1"/>
    <dgm:cxn modelId="{FC393F30-261B-4D74-9A46-DB307607B4A8}" type="presParOf" srcId="{63279713-F93E-4A96-AAD5-A1BD14E8E766}" destId="{1688BE7B-ED04-480E-AE82-85A2AC990277}" srcOrd="1" destOrd="0" presId="urn:microsoft.com/office/officeart/2005/8/layout/hList1"/>
    <dgm:cxn modelId="{465F7329-83DD-46A9-AC16-B1514F82C8F9}" type="presParOf" srcId="{7521ABE5-B1F1-4B37-B513-B44F9AF50E7D}" destId="{56EA7963-1EB7-44EC-ABE6-9563ECF092DA}" srcOrd="1" destOrd="0" presId="urn:microsoft.com/office/officeart/2005/8/layout/hList1"/>
    <dgm:cxn modelId="{E3566F8A-C8E1-441D-BBF0-F970DD353792}" type="presParOf" srcId="{7521ABE5-B1F1-4B37-B513-B44F9AF50E7D}" destId="{27CC22EA-C2D8-4A5A-929F-7A9911531E0F}" srcOrd="2" destOrd="0" presId="urn:microsoft.com/office/officeart/2005/8/layout/hList1"/>
    <dgm:cxn modelId="{1BEA18C7-9B00-46E9-A703-615FA616D386}" type="presParOf" srcId="{27CC22EA-C2D8-4A5A-929F-7A9911531E0F}" destId="{C70A7374-2ABC-4E89-9CA3-4BEF117B61C4}" srcOrd="0" destOrd="0" presId="urn:microsoft.com/office/officeart/2005/8/layout/hList1"/>
    <dgm:cxn modelId="{D02DD5B9-E2A3-4FDC-B541-5130889E248F}" type="presParOf" srcId="{27CC22EA-C2D8-4A5A-929F-7A9911531E0F}" destId="{3B83802A-AFA5-45B2-86F0-DB914AB052A9}" srcOrd="1" destOrd="0" presId="urn:microsoft.com/office/officeart/2005/8/layout/hList1"/>
    <dgm:cxn modelId="{69ECB548-4467-41DB-B8C4-F714DABE6E44}" type="presParOf" srcId="{7521ABE5-B1F1-4B37-B513-B44F9AF50E7D}" destId="{6F9CBF70-A4F2-454F-B205-1FDA1C82A63F}" srcOrd="3" destOrd="0" presId="urn:microsoft.com/office/officeart/2005/8/layout/hList1"/>
    <dgm:cxn modelId="{BC74670B-29DB-49DE-8300-BC0AC95EA68F}" type="presParOf" srcId="{7521ABE5-B1F1-4B37-B513-B44F9AF50E7D}" destId="{207371D7-BC78-4492-93C5-D040303308BB}" srcOrd="4" destOrd="0" presId="urn:microsoft.com/office/officeart/2005/8/layout/hList1"/>
    <dgm:cxn modelId="{2340D5B3-ACB2-4976-84F5-B83BDE03D27D}" type="presParOf" srcId="{207371D7-BC78-4492-93C5-D040303308BB}" destId="{E010EB03-A487-40B9-9E3A-A394DC4AB960}" srcOrd="0" destOrd="0" presId="urn:microsoft.com/office/officeart/2005/8/layout/hList1"/>
    <dgm:cxn modelId="{0EC142F8-FA84-49B1-BFF3-383DCA842F2C}" type="presParOf" srcId="{207371D7-BC78-4492-93C5-D040303308BB}" destId="{11D2DE4A-641A-4A59-8CB8-A95D542CBE97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4B383-69BE-4879-961C-D91240008F6C}">
      <dsp:nvSpPr>
        <dsp:cNvPr id="0" name=""/>
        <dsp:cNvSpPr/>
      </dsp:nvSpPr>
      <dsp:spPr>
        <a:xfrm>
          <a:off x="2498955" y="-68993"/>
          <a:ext cx="2253576" cy="12138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Prevención y atención de la violencia familiar y de género</a:t>
          </a:r>
          <a:endParaRPr lang="es-MX" sz="1800" b="1" kern="1200" dirty="0">
            <a:latin typeface="Calibri" pitchFamily="34" charset="0"/>
          </a:endParaRPr>
        </a:p>
      </dsp:txBody>
      <dsp:txXfrm>
        <a:off x="2558211" y="-9737"/>
        <a:ext cx="2135064" cy="1095345"/>
      </dsp:txXfrm>
    </dsp:sp>
    <dsp:sp modelId="{73080D55-ED21-4FFD-A97A-C10E2D0673B1}">
      <dsp:nvSpPr>
        <dsp:cNvPr id="0" name=""/>
        <dsp:cNvSpPr/>
      </dsp:nvSpPr>
      <dsp:spPr>
        <a:xfrm>
          <a:off x="2083839" y="809033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2820354" y="90431"/>
              </a:moveTo>
              <a:arcTo wR="2196575" hR="2196575" stAng="17189866" swAng="742098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254CB-AFD4-410B-9594-356B944CAD8F}">
      <dsp:nvSpPr>
        <dsp:cNvPr id="0" name=""/>
        <dsp:cNvSpPr/>
      </dsp:nvSpPr>
      <dsp:spPr>
        <a:xfrm>
          <a:off x="5002769" y="1162408"/>
          <a:ext cx="1693978" cy="121385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Entornos y Comunidades Saludables</a:t>
          </a:r>
          <a:endParaRPr lang="es-MX" sz="1800" b="1" kern="1200" dirty="0">
            <a:latin typeface="Calibri" pitchFamily="34" charset="0"/>
          </a:endParaRPr>
        </a:p>
      </dsp:txBody>
      <dsp:txXfrm>
        <a:off x="5062025" y="1221664"/>
        <a:ext cx="1575466" cy="1095345"/>
      </dsp:txXfrm>
    </dsp:sp>
    <dsp:sp modelId="{CEA4BA71-2265-4D00-8EAC-8CF1FCD03F0F}">
      <dsp:nvSpPr>
        <dsp:cNvPr id="0" name=""/>
        <dsp:cNvSpPr/>
      </dsp:nvSpPr>
      <dsp:spPr>
        <a:xfrm>
          <a:off x="1641801" y="-56852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4353955" y="2609676"/>
              </a:moveTo>
              <a:arcTo wR="2196575" hR="2196575" stAng="650397" swAng="848229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C9BF4-74CD-402A-B80F-30F36C50FCD5}">
      <dsp:nvSpPr>
        <dsp:cNvPr id="0" name=""/>
        <dsp:cNvSpPr/>
      </dsp:nvSpPr>
      <dsp:spPr>
        <a:xfrm>
          <a:off x="4688674" y="3225869"/>
          <a:ext cx="1640654" cy="121385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Escuela y Salud</a:t>
          </a:r>
          <a:endParaRPr lang="es-MX" sz="1800" b="1" kern="1200" dirty="0">
            <a:latin typeface="Calibri" pitchFamily="34" charset="0"/>
          </a:endParaRPr>
        </a:p>
      </dsp:txBody>
      <dsp:txXfrm>
        <a:off x="4747930" y="3285125"/>
        <a:ext cx="1522142" cy="1095345"/>
      </dsp:txXfrm>
    </dsp:sp>
    <dsp:sp modelId="{04DBC34E-F69A-46BD-9635-1CFDC3122DA5}">
      <dsp:nvSpPr>
        <dsp:cNvPr id="0" name=""/>
        <dsp:cNvSpPr/>
      </dsp:nvSpPr>
      <dsp:spPr>
        <a:xfrm>
          <a:off x="1407507" y="540073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3473809" y="3983644"/>
              </a:moveTo>
              <a:arcTo wR="2196575" hR="2196575" stAng="3266777" swAng="654513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B0E6E-21CC-4218-8406-6AC14C4E859B}">
      <dsp:nvSpPr>
        <dsp:cNvPr id="0" name=""/>
        <dsp:cNvSpPr/>
      </dsp:nvSpPr>
      <dsp:spPr>
        <a:xfrm>
          <a:off x="2957107" y="4464587"/>
          <a:ext cx="1435380" cy="93299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Salud Mental</a:t>
          </a:r>
          <a:endParaRPr lang="es-MX" sz="1800" b="1" kern="1200" dirty="0">
            <a:latin typeface="Calibri" pitchFamily="34" charset="0"/>
          </a:endParaRPr>
        </a:p>
      </dsp:txBody>
      <dsp:txXfrm>
        <a:off x="3002652" y="4510132"/>
        <a:ext cx="1344290" cy="841907"/>
      </dsp:txXfrm>
    </dsp:sp>
    <dsp:sp modelId="{58FAA6D1-3A94-4901-817C-8B7027003228}">
      <dsp:nvSpPr>
        <dsp:cNvPr id="0" name=""/>
        <dsp:cNvSpPr/>
      </dsp:nvSpPr>
      <dsp:spPr>
        <a:xfrm>
          <a:off x="1412331" y="539720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1387509" y="4238720"/>
              </a:moveTo>
              <a:arcTo wR="2196575" hR="2196575" stAng="6696761" swAng="791177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6ECD3-00DA-4641-8271-F7B138786F21}">
      <dsp:nvSpPr>
        <dsp:cNvPr id="0" name=""/>
        <dsp:cNvSpPr/>
      </dsp:nvSpPr>
      <dsp:spPr>
        <a:xfrm>
          <a:off x="796464" y="3225869"/>
          <a:ext cx="1815914" cy="12138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Prevención y tratamiento de adicciones</a:t>
          </a:r>
          <a:endParaRPr lang="es-MX" sz="1800" b="1" kern="1200" dirty="0">
            <a:latin typeface="Calibri" pitchFamily="34" charset="0"/>
          </a:endParaRPr>
        </a:p>
      </dsp:txBody>
      <dsp:txXfrm>
        <a:off x="855720" y="3285125"/>
        <a:ext cx="1697402" cy="1095345"/>
      </dsp:txXfrm>
    </dsp:sp>
    <dsp:sp modelId="{C865CC29-F627-4135-ABB0-F467E8AEA78F}">
      <dsp:nvSpPr>
        <dsp:cNvPr id="0" name=""/>
        <dsp:cNvSpPr/>
      </dsp:nvSpPr>
      <dsp:spPr>
        <a:xfrm>
          <a:off x="1180602" y="-53097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209683" y="3133166"/>
              </a:moveTo>
              <a:arcTo wR="2196575" hR="2196575" stAng="9285691" swAng="778706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B400-1481-4C50-9DDE-5E8053E67AB5}">
      <dsp:nvSpPr>
        <dsp:cNvPr id="0" name=""/>
        <dsp:cNvSpPr/>
      </dsp:nvSpPr>
      <dsp:spPr>
        <a:xfrm>
          <a:off x="576080" y="1234418"/>
          <a:ext cx="1559024" cy="12138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Seguridad vial </a:t>
          </a:r>
          <a:endParaRPr lang="es-MX" sz="1800" b="1" kern="1200" dirty="0">
            <a:latin typeface="Calibri" pitchFamily="34" charset="0"/>
          </a:endParaRPr>
        </a:p>
      </dsp:txBody>
      <dsp:txXfrm>
        <a:off x="635336" y="1293674"/>
        <a:ext cx="1440512" cy="1095345"/>
      </dsp:txXfrm>
    </dsp:sp>
    <dsp:sp modelId="{319FE2D1-5F45-4889-9444-97B867786AFF}">
      <dsp:nvSpPr>
        <dsp:cNvPr id="0" name=""/>
        <dsp:cNvSpPr/>
      </dsp:nvSpPr>
      <dsp:spPr>
        <a:xfrm>
          <a:off x="867725" y="763624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981364" y="366765"/>
              </a:moveTo>
              <a:arcTo wR="2196575" hR="2196575" stAng="14184668" swAng="842755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14B383-69BE-4879-961C-D91240008F6C}">
      <dsp:nvSpPr>
        <dsp:cNvPr id="0" name=""/>
        <dsp:cNvSpPr/>
      </dsp:nvSpPr>
      <dsp:spPr>
        <a:xfrm>
          <a:off x="2498955" y="-68993"/>
          <a:ext cx="2253576" cy="12138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Prevención y atención de la violencia familiar y de género</a:t>
          </a:r>
          <a:endParaRPr lang="es-MX" sz="1800" b="1" kern="1200" dirty="0">
            <a:latin typeface="Calibri" pitchFamily="34" charset="0"/>
          </a:endParaRPr>
        </a:p>
      </dsp:txBody>
      <dsp:txXfrm>
        <a:off x="2558211" y="-9737"/>
        <a:ext cx="2135064" cy="1095345"/>
      </dsp:txXfrm>
    </dsp:sp>
    <dsp:sp modelId="{73080D55-ED21-4FFD-A97A-C10E2D0673B1}">
      <dsp:nvSpPr>
        <dsp:cNvPr id="0" name=""/>
        <dsp:cNvSpPr/>
      </dsp:nvSpPr>
      <dsp:spPr>
        <a:xfrm>
          <a:off x="2083839" y="809033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2820354" y="90431"/>
              </a:moveTo>
              <a:arcTo wR="2196575" hR="2196575" stAng="17189866" swAng="742098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D2254CB-AFD4-410B-9594-356B944CAD8F}">
      <dsp:nvSpPr>
        <dsp:cNvPr id="0" name=""/>
        <dsp:cNvSpPr/>
      </dsp:nvSpPr>
      <dsp:spPr>
        <a:xfrm>
          <a:off x="5002769" y="1162408"/>
          <a:ext cx="1693978" cy="121385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Entornos y Comunidades Saludables</a:t>
          </a:r>
          <a:endParaRPr lang="es-MX" sz="1800" b="1" kern="1200" dirty="0">
            <a:latin typeface="Calibri" pitchFamily="34" charset="0"/>
          </a:endParaRPr>
        </a:p>
      </dsp:txBody>
      <dsp:txXfrm>
        <a:off x="5062025" y="1221664"/>
        <a:ext cx="1575466" cy="1095345"/>
      </dsp:txXfrm>
    </dsp:sp>
    <dsp:sp modelId="{CEA4BA71-2265-4D00-8EAC-8CF1FCD03F0F}">
      <dsp:nvSpPr>
        <dsp:cNvPr id="0" name=""/>
        <dsp:cNvSpPr/>
      </dsp:nvSpPr>
      <dsp:spPr>
        <a:xfrm>
          <a:off x="1641801" y="-56852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4353955" y="2609676"/>
              </a:moveTo>
              <a:arcTo wR="2196575" hR="2196575" stAng="650397" swAng="848229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EEC9BF4-74CD-402A-B80F-30F36C50FCD5}">
      <dsp:nvSpPr>
        <dsp:cNvPr id="0" name=""/>
        <dsp:cNvSpPr/>
      </dsp:nvSpPr>
      <dsp:spPr>
        <a:xfrm>
          <a:off x="4688674" y="3225869"/>
          <a:ext cx="1640654" cy="1213857"/>
        </a:xfrm>
        <a:prstGeom prst="roundRect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Escuela y Salud</a:t>
          </a:r>
          <a:endParaRPr lang="es-MX" sz="1800" b="1" kern="1200" dirty="0">
            <a:latin typeface="Calibri" pitchFamily="34" charset="0"/>
          </a:endParaRPr>
        </a:p>
      </dsp:txBody>
      <dsp:txXfrm>
        <a:off x="4747930" y="3285125"/>
        <a:ext cx="1522142" cy="1095345"/>
      </dsp:txXfrm>
    </dsp:sp>
    <dsp:sp modelId="{04DBC34E-F69A-46BD-9635-1CFDC3122DA5}">
      <dsp:nvSpPr>
        <dsp:cNvPr id="0" name=""/>
        <dsp:cNvSpPr/>
      </dsp:nvSpPr>
      <dsp:spPr>
        <a:xfrm>
          <a:off x="1407507" y="540073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3473809" y="3983644"/>
              </a:moveTo>
              <a:arcTo wR="2196575" hR="2196575" stAng="3266777" swAng="654513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E2B0E6E-21CC-4218-8406-6AC14C4E859B}">
      <dsp:nvSpPr>
        <dsp:cNvPr id="0" name=""/>
        <dsp:cNvSpPr/>
      </dsp:nvSpPr>
      <dsp:spPr>
        <a:xfrm>
          <a:off x="2957107" y="4464587"/>
          <a:ext cx="1435380" cy="93299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Salud Mental</a:t>
          </a:r>
          <a:endParaRPr lang="es-MX" sz="1800" b="1" kern="1200" dirty="0">
            <a:latin typeface="Calibri" pitchFamily="34" charset="0"/>
          </a:endParaRPr>
        </a:p>
      </dsp:txBody>
      <dsp:txXfrm>
        <a:off x="3002652" y="4510132"/>
        <a:ext cx="1344290" cy="841907"/>
      </dsp:txXfrm>
    </dsp:sp>
    <dsp:sp modelId="{58FAA6D1-3A94-4901-817C-8B7027003228}">
      <dsp:nvSpPr>
        <dsp:cNvPr id="0" name=""/>
        <dsp:cNvSpPr/>
      </dsp:nvSpPr>
      <dsp:spPr>
        <a:xfrm>
          <a:off x="1412331" y="539720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1387509" y="4238720"/>
              </a:moveTo>
              <a:arcTo wR="2196575" hR="2196575" stAng="6696761" swAng="791177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C06ECD3-00DA-4641-8271-F7B138786F21}">
      <dsp:nvSpPr>
        <dsp:cNvPr id="0" name=""/>
        <dsp:cNvSpPr/>
      </dsp:nvSpPr>
      <dsp:spPr>
        <a:xfrm>
          <a:off x="796464" y="3225869"/>
          <a:ext cx="1815914" cy="12138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Prevención y tratamiento de adicciones</a:t>
          </a:r>
          <a:endParaRPr lang="es-MX" sz="1800" b="1" kern="1200" dirty="0">
            <a:latin typeface="Calibri" pitchFamily="34" charset="0"/>
          </a:endParaRPr>
        </a:p>
      </dsp:txBody>
      <dsp:txXfrm>
        <a:off x="855720" y="3285125"/>
        <a:ext cx="1697402" cy="1095345"/>
      </dsp:txXfrm>
    </dsp:sp>
    <dsp:sp modelId="{C865CC29-F627-4135-ABB0-F467E8AEA78F}">
      <dsp:nvSpPr>
        <dsp:cNvPr id="0" name=""/>
        <dsp:cNvSpPr/>
      </dsp:nvSpPr>
      <dsp:spPr>
        <a:xfrm>
          <a:off x="1180602" y="-53097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209683" y="3133166"/>
              </a:moveTo>
              <a:arcTo wR="2196575" hR="2196575" stAng="9285691" swAng="778706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9AB400-1481-4C50-9DDE-5E8053E67AB5}">
      <dsp:nvSpPr>
        <dsp:cNvPr id="0" name=""/>
        <dsp:cNvSpPr/>
      </dsp:nvSpPr>
      <dsp:spPr>
        <a:xfrm>
          <a:off x="576080" y="1234418"/>
          <a:ext cx="1559024" cy="1213857"/>
        </a:xfrm>
        <a:prstGeom prst="roundRect">
          <a:avLst/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800" b="1" kern="1200" dirty="0" smtClean="0">
              <a:latin typeface="Calibri" pitchFamily="34" charset="0"/>
            </a:rPr>
            <a:t>Seguridad vial </a:t>
          </a:r>
          <a:endParaRPr lang="es-MX" sz="1800" b="1" kern="1200" dirty="0">
            <a:latin typeface="Calibri" pitchFamily="34" charset="0"/>
          </a:endParaRPr>
        </a:p>
      </dsp:txBody>
      <dsp:txXfrm>
        <a:off x="635336" y="1293674"/>
        <a:ext cx="1440512" cy="1095345"/>
      </dsp:txXfrm>
    </dsp:sp>
    <dsp:sp modelId="{319FE2D1-5F45-4889-9444-97B867786AFF}">
      <dsp:nvSpPr>
        <dsp:cNvPr id="0" name=""/>
        <dsp:cNvSpPr/>
      </dsp:nvSpPr>
      <dsp:spPr>
        <a:xfrm>
          <a:off x="867725" y="763624"/>
          <a:ext cx="4393150" cy="4393150"/>
        </a:xfrm>
        <a:custGeom>
          <a:avLst/>
          <a:gdLst/>
          <a:ahLst/>
          <a:cxnLst/>
          <a:rect l="0" t="0" r="0" b="0"/>
          <a:pathLst>
            <a:path>
              <a:moveTo>
                <a:pt x="981364" y="366765"/>
              </a:moveTo>
              <a:arcTo wR="2196575" hR="2196575" stAng="14184668" swAng="842755"/>
            </a:path>
          </a:pathLst>
        </a:custGeom>
        <a:noFill/>
        <a:ln w="57150" cap="flat" cmpd="sng" algn="ctr">
          <a:solidFill>
            <a:srgbClr val="800000"/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EFC541-C569-4DB2-8E70-D9381C69AEFD}">
      <dsp:nvSpPr>
        <dsp:cNvPr id="0" name=""/>
        <dsp:cNvSpPr/>
      </dsp:nvSpPr>
      <dsp:spPr>
        <a:xfrm>
          <a:off x="2571" y="363337"/>
          <a:ext cx="2507456" cy="579402"/>
        </a:xfrm>
        <a:prstGeom prst="rect">
          <a:avLst/>
        </a:prstGeom>
        <a:solidFill>
          <a:srgbClr val="993366"/>
        </a:solidFill>
        <a:ln w="25400" cap="flat" cmpd="sng" algn="ctr">
          <a:solidFill>
            <a:srgbClr val="993366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Participación  comunitaria</a:t>
          </a:r>
          <a:endParaRPr lang="es-MX" sz="1600" b="1" kern="1200" dirty="0"/>
        </a:p>
      </dsp:txBody>
      <dsp:txXfrm>
        <a:off x="2571" y="363337"/>
        <a:ext cx="2507456" cy="579402"/>
      </dsp:txXfrm>
    </dsp:sp>
    <dsp:sp modelId="{1688BE7B-ED04-480E-AE82-85A2AC990277}">
      <dsp:nvSpPr>
        <dsp:cNvPr id="0" name=""/>
        <dsp:cNvSpPr/>
      </dsp:nvSpPr>
      <dsp:spPr>
        <a:xfrm>
          <a:off x="2571" y="942740"/>
          <a:ext cx="250745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Capacitar a Agentes y Procuradores  con énfasis en prevención de no la violencia .</a:t>
          </a:r>
          <a:endParaRPr lang="es-MX" sz="1600" kern="1200" dirty="0"/>
        </a:p>
      </dsp:txBody>
      <dsp:txXfrm>
        <a:off x="2571" y="942740"/>
        <a:ext cx="2507456" cy="3219885"/>
      </dsp:txXfrm>
    </dsp:sp>
    <dsp:sp modelId="{C70A7374-2ABC-4E89-9CA3-4BEF117B61C4}">
      <dsp:nvSpPr>
        <dsp:cNvPr id="0" name=""/>
        <dsp:cNvSpPr/>
      </dsp:nvSpPr>
      <dsp:spPr>
        <a:xfrm>
          <a:off x="2861071" y="363337"/>
          <a:ext cx="2507456" cy="579402"/>
        </a:xfrm>
        <a:prstGeom prst="rect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accent6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Participación Municipal</a:t>
          </a:r>
          <a:endParaRPr lang="es-MX" sz="1600" b="1" kern="1200" dirty="0"/>
        </a:p>
      </dsp:txBody>
      <dsp:txXfrm>
        <a:off x="2861071" y="363337"/>
        <a:ext cx="2507456" cy="579402"/>
      </dsp:txXfrm>
    </dsp:sp>
    <dsp:sp modelId="{3B83802A-AFA5-45B2-86F0-DB914AB052A9}">
      <dsp:nvSpPr>
        <dsp:cNvPr id="0" name=""/>
        <dsp:cNvSpPr/>
      </dsp:nvSpPr>
      <dsp:spPr>
        <a:xfrm>
          <a:off x="2861071" y="942740"/>
          <a:ext cx="250745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Impulsar en los municipios prioritarios la elaboración de proyectos de promoción de la salud  que reduzcan los factores de riesgo asociados a no la violencia.</a:t>
          </a:r>
          <a:endParaRPr lang="es-MX" sz="1600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Incorporación de los municipios prioritarios al programa comunidades saludables para acreditarlos  como promotores de la salud.</a:t>
          </a:r>
          <a:endParaRPr lang="es-MX" sz="1600" kern="1200" dirty="0"/>
        </a:p>
      </dsp:txBody>
      <dsp:txXfrm>
        <a:off x="2861071" y="942740"/>
        <a:ext cx="2507456" cy="3219885"/>
      </dsp:txXfrm>
    </dsp:sp>
    <dsp:sp modelId="{E010EB03-A487-40B9-9E3A-A394DC4AB960}">
      <dsp:nvSpPr>
        <dsp:cNvPr id="0" name=""/>
        <dsp:cNvSpPr/>
      </dsp:nvSpPr>
      <dsp:spPr>
        <a:xfrm>
          <a:off x="5719571" y="363337"/>
          <a:ext cx="2507456" cy="579402"/>
        </a:xfrm>
        <a:prstGeom prst="rect">
          <a:avLst/>
        </a:prstGeom>
        <a:solidFill>
          <a:schemeClr val="accent3">
            <a:lumMod val="5000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MX" sz="1600" b="1" kern="1200" dirty="0" smtClean="0"/>
            <a:t>Acreditación de Entornos favorables a la salud</a:t>
          </a:r>
          <a:endParaRPr lang="es-MX" sz="1600" b="1" kern="1200" dirty="0"/>
        </a:p>
      </dsp:txBody>
      <dsp:txXfrm>
        <a:off x="5719571" y="363337"/>
        <a:ext cx="2507456" cy="579402"/>
      </dsp:txXfrm>
    </dsp:sp>
    <dsp:sp modelId="{11D2DE4A-641A-4A59-8CB8-A95D542CBE97}">
      <dsp:nvSpPr>
        <dsp:cNvPr id="0" name=""/>
        <dsp:cNvSpPr/>
      </dsp:nvSpPr>
      <dsp:spPr>
        <a:xfrm>
          <a:off x="5719571" y="942740"/>
          <a:ext cx="2507456" cy="3219885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113792" bIns="128016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MX" sz="1600" kern="1200" dirty="0" smtClean="0"/>
            <a:t>Impulsar el desarrollo de entornos promotores de la no violencia a través de la participación municipal y la organización comunitaria.</a:t>
          </a:r>
          <a:endParaRPr lang="es-MX" sz="1600" kern="1200" dirty="0"/>
        </a:p>
      </dsp:txBody>
      <dsp:txXfrm>
        <a:off x="5719571" y="942740"/>
        <a:ext cx="2507456" cy="32198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14AC89-34AD-4283-99EB-EAF3320989CF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6DD998-FA16-4A50-A523-725433FA711A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171647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281B05-DB0D-45B7-8A77-78325DC06DF2}" type="datetimeFigureOut">
              <a:rPr lang="es-MX" smtClean="0"/>
              <a:t>26/06/2013</a:t>
            </a:fld>
            <a:endParaRPr lang="es-MX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MX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EE36FE-964E-438A-84A7-68A970D87666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96139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4970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25549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523559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70449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1848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20760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9217742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508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7787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95435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9048252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42142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567789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 b="8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291E83-1014-44BA-A77C-EC3B83A3C9C4}" type="datetimeFigureOut">
              <a:rPr lang="es-MX" smtClean="0"/>
              <a:t>26/06/2013</a:t>
            </a:fld>
            <a:endParaRPr lang="es-MX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0576BD-2A92-44A5-8281-5A2C88E88FFB}" type="slidenum">
              <a:rPr lang="es-MX" smtClean="0"/>
              <a:t>‹Nº›</a:t>
            </a:fld>
            <a:endParaRPr lang="es-MX" dirty="0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9714" y="6237312"/>
            <a:ext cx="809625" cy="6223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164279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6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2.bp.blogspot.com/-6tvmgUvChC4/TVRbTItHixI/AAAAAAAAEAs/dSiJitzvU_o/s1600/1.JPG" TargetMode="External"/><Relationship Id="rId3" Type="http://schemas.openxmlformats.org/officeDocument/2006/relationships/diagramLayout" Target="../diagrams/layout3.xml"/><Relationship Id="rId7" Type="http://schemas.openxmlformats.org/officeDocument/2006/relationships/image" Target="../media/image9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1 Título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3075" name="2 Marcador de contenido"/>
          <p:cNvSpPr>
            <a:spLocks noGrp="1"/>
          </p:cNvSpPr>
          <p:nvPr>
            <p:ph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pic>
        <p:nvPicPr>
          <p:cNvPr id="307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" y="-35267"/>
            <a:ext cx="9156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7 CuadroTexto"/>
          <p:cNvSpPr txBox="1">
            <a:spLocks noChangeArrowheads="1"/>
          </p:cNvSpPr>
          <p:nvPr/>
        </p:nvSpPr>
        <p:spPr bwMode="auto">
          <a:xfrm>
            <a:off x="539552" y="3645024"/>
            <a:ext cx="8136904" cy="28007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Programa Nacional de Prevención Social </a:t>
            </a:r>
          </a:p>
          <a:p>
            <a:pPr algn="ctr" eaLnBrk="1" hangingPunct="1"/>
            <a:r>
              <a:rPr lang="es-MX" sz="3200" b="1" dirty="0" smtClean="0">
                <a:solidFill>
                  <a:schemeClr val="bg1"/>
                </a:solidFill>
                <a:latin typeface="Calibri" pitchFamily="34" charset="0"/>
              </a:rPr>
              <a:t>de la Violencia y la Delincuencia</a:t>
            </a:r>
          </a:p>
          <a:p>
            <a:pPr algn="ctr" eaLnBrk="1" hangingPunct="1"/>
            <a:endParaRPr lang="es-MX" sz="3200" b="1" dirty="0">
              <a:solidFill>
                <a:schemeClr val="bg1"/>
              </a:solidFill>
              <a:latin typeface="Calibri" pitchFamily="34" charset="0"/>
            </a:endParaRPr>
          </a:p>
          <a:p>
            <a:pPr algn="ctr" eaLnBrk="1" hangingPunct="1"/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Entornos y Comunidades Saludables</a:t>
            </a:r>
          </a:p>
          <a:p>
            <a:pPr algn="ctr" eaLnBrk="1" hangingPunct="1"/>
            <a:r>
              <a:rPr lang="es-MX" sz="2400" dirty="0" smtClean="0">
                <a:solidFill>
                  <a:schemeClr val="bg1"/>
                </a:solidFill>
                <a:latin typeface="Calibri" pitchFamily="34" charset="0"/>
              </a:rPr>
              <a:t>Escuela y Salud </a:t>
            </a:r>
          </a:p>
          <a:p>
            <a:pPr algn="ctr" eaLnBrk="1" hangingPunct="1"/>
            <a:endParaRPr lang="es-MX" sz="3200" dirty="0">
              <a:latin typeface="Calibri" pitchFamily="34" charset="0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4" y="5219850"/>
            <a:ext cx="2118344" cy="16277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9049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60614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Intervenciones:</a:t>
            </a:r>
            <a:endParaRPr lang="es-MX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400" dirty="0" smtClean="0"/>
              <a:t>Detección e intervención temprana de problemas de aprendizaje y conductuales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Otorgamiento de lentes a estudiantes de primaria (Cobertura universal)</a:t>
            </a:r>
          </a:p>
          <a:p>
            <a:pPr marL="742950" lvl="1" indent="-285750" algn="just">
              <a:buFont typeface="Wingdings" pitchFamily="2" charset="2"/>
              <a:buChar char="Ø"/>
            </a:pPr>
            <a:endParaRPr lang="es-MX" sz="2400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400" dirty="0" smtClean="0"/>
              <a:t>Campañas masivas de prevención, comunicación y difusión</a:t>
            </a:r>
          </a:p>
        </p:txBody>
      </p:sp>
    </p:spTree>
    <p:extLst>
      <p:ext uri="{BB962C8B-B14F-4D97-AF65-F5344CB8AC3E}">
        <p14:creationId xmlns:p14="http://schemas.microsoft.com/office/powerpoint/2010/main" val="2860524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820210"/>
            <a:ext cx="4743993" cy="2680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Elipse"/>
          <p:cNvSpPr/>
          <p:nvPr/>
        </p:nvSpPr>
        <p:spPr>
          <a:xfrm>
            <a:off x="235738" y="1988840"/>
            <a:ext cx="4120238" cy="4403017"/>
          </a:xfrm>
          <a:prstGeom prst="ellipse">
            <a:avLst/>
          </a:prstGeom>
          <a:solidFill>
            <a:srgbClr val="FF9393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 pitchFamily="34" charset="0"/>
              </a:rPr>
              <a:t>Estrategias de </a:t>
            </a:r>
          </a:p>
          <a:p>
            <a:pPr algn="ctr"/>
            <a:r>
              <a:rPr lang="es-MX" sz="1600" b="1" dirty="0">
                <a:latin typeface="Calibri" pitchFamily="34" charset="0"/>
              </a:rPr>
              <a:t>Alcance </a:t>
            </a:r>
            <a:r>
              <a:rPr lang="es-MX" sz="1600" b="1" dirty="0" smtClean="0">
                <a:latin typeface="Calibri" pitchFamily="34" charset="0"/>
              </a:rPr>
              <a:t>Nacional</a:t>
            </a:r>
          </a:p>
          <a:p>
            <a:pPr algn="ctr"/>
            <a:endParaRPr lang="es-MX" sz="1600" b="1" dirty="0">
              <a:latin typeface="Calibri" pitchFamily="34" charset="0"/>
            </a:endParaRP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5" name="4 Elipse"/>
          <p:cNvSpPr/>
          <p:nvPr/>
        </p:nvSpPr>
        <p:spPr>
          <a:xfrm>
            <a:off x="611560" y="2636912"/>
            <a:ext cx="3436925" cy="3732006"/>
          </a:xfrm>
          <a:prstGeom prst="ellipse">
            <a:avLst/>
          </a:prstGeom>
          <a:solidFill>
            <a:srgbClr val="FF3F3F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sz="1600" b="1" dirty="0" smtClean="0">
              <a:latin typeface="Calibri" pitchFamily="34" charset="0"/>
            </a:endParaRPr>
          </a:p>
          <a:p>
            <a:pPr algn="ctr"/>
            <a:r>
              <a:rPr lang="es-MX" sz="1600" b="1" dirty="0" smtClean="0">
                <a:latin typeface="Calibri" pitchFamily="34" charset="0"/>
              </a:rPr>
              <a:t>251</a:t>
            </a:r>
            <a:endParaRPr lang="es-MX" sz="1600" b="1" dirty="0">
              <a:latin typeface="Calibri" pitchFamily="34" charset="0"/>
            </a:endParaRPr>
          </a:p>
          <a:p>
            <a:pPr algn="ctr"/>
            <a:r>
              <a:rPr lang="es-MX" sz="1600" b="1" dirty="0">
                <a:latin typeface="Calibri" pitchFamily="34" charset="0"/>
              </a:rPr>
              <a:t>Municipios y delegaciones</a:t>
            </a:r>
          </a:p>
          <a:p>
            <a:pPr algn="ctr"/>
            <a:r>
              <a:rPr lang="es-MX" sz="1600" b="1" dirty="0" smtClean="0">
                <a:latin typeface="Calibri" pitchFamily="34" charset="0"/>
              </a:rPr>
              <a:t>del </a:t>
            </a:r>
            <a:r>
              <a:rPr lang="es-MX" sz="1600" b="1" dirty="0">
                <a:latin typeface="Calibri" pitchFamily="34" charset="0"/>
              </a:rPr>
              <a:t>D.F. (SUSBEMUN)</a:t>
            </a: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/>
          </a:p>
        </p:txBody>
      </p:sp>
      <p:sp>
        <p:nvSpPr>
          <p:cNvPr id="6" name="5 Elipse"/>
          <p:cNvSpPr/>
          <p:nvPr/>
        </p:nvSpPr>
        <p:spPr>
          <a:xfrm>
            <a:off x="1043608" y="3717032"/>
            <a:ext cx="2483432" cy="2674825"/>
          </a:xfrm>
          <a:prstGeom prst="ellipse">
            <a:avLst/>
          </a:prstGeom>
          <a:solidFill>
            <a:srgbClr val="C8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>
                <a:latin typeface="Calibri" pitchFamily="34" charset="0"/>
              </a:rPr>
              <a:t>100 </a:t>
            </a:r>
            <a:r>
              <a:rPr lang="es-MX" sz="1600" b="1" dirty="0" smtClean="0">
                <a:latin typeface="Calibri" pitchFamily="34" charset="0"/>
              </a:rPr>
              <a:t>demarcaciones</a:t>
            </a:r>
          </a:p>
          <a:p>
            <a:pPr algn="ctr"/>
            <a:endParaRPr lang="es-MX" sz="1600" b="1" dirty="0">
              <a:latin typeface="Calibri" pitchFamily="34" charset="0"/>
            </a:endParaRPr>
          </a:p>
          <a:p>
            <a:pPr algn="ctr"/>
            <a:endParaRPr lang="es-MX" sz="1600" b="1" dirty="0">
              <a:latin typeface="Calibri" pitchFamily="34" charset="0"/>
            </a:endParaRPr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  <a:p>
            <a:pPr algn="ctr"/>
            <a:endParaRPr lang="es-MX" dirty="0" smtClean="0"/>
          </a:p>
          <a:p>
            <a:pPr algn="ctr"/>
            <a:endParaRPr lang="es-MX" dirty="0"/>
          </a:p>
        </p:txBody>
      </p:sp>
      <p:sp>
        <p:nvSpPr>
          <p:cNvPr id="7" name="6 Elipse"/>
          <p:cNvSpPr/>
          <p:nvPr/>
        </p:nvSpPr>
        <p:spPr>
          <a:xfrm>
            <a:off x="1187624" y="4426519"/>
            <a:ext cx="2160240" cy="1979961"/>
          </a:xfrm>
          <a:prstGeom prst="ellipse">
            <a:avLst/>
          </a:prstGeom>
          <a:solidFill>
            <a:srgbClr val="800000"/>
          </a:solidFill>
          <a:ln>
            <a:solidFill>
              <a:srgbClr val="8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1600" b="1" dirty="0" smtClean="0">
                <a:latin typeface="Calibri" pitchFamily="34" charset="0"/>
              </a:rPr>
              <a:t>57 Demarcaciones Prioritarias</a:t>
            </a:r>
            <a:endParaRPr lang="es-MX" sz="1600" b="1" dirty="0">
              <a:latin typeface="Calibri" pitchFamily="34" charset="0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4576758" y="3568948"/>
            <a:ext cx="4392487" cy="2308324"/>
          </a:xfrm>
          <a:prstGeom prst="rect">
            <a:avLst/>
          </a:prstGeom>
          <a:noFill/>
          <a:ln w="38100">
            <a:solidFill>
              <a:srgbClr val="800000"/>
            </a:solidFill>
          </a:ln>
        </p:spPr>
        <p:txBody>
          <a:bodyPr wrap="square" rtlCol="0">
            <a:spAutoFit/>
          </a:bodyPr>
          <a:lstStyle/>
          <a:p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En 57 demarcaciones prioritarias (48 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 municipios, 2 </a:t>
            </a:r>
            <a:r>
              <a:rPr lang="es-MX" b="1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delegaciones del D.F y 7 zonas metropolitanas</a:t>
            </a:r>
            <a:r>
              <a:rPr lang="es-MX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Intervención focalizada, acupuntura socio-urbana.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Acciones de la Comisión Intersecretarial.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s-MX" dirty="0">
                <a:solidFill>
                  <a:schemeClr val="tx1">
                    <a:lumMod val="50000"/>
                    <a:lumOff val="50000"/>
                  </a:schemeClr>
                </a:solidFill>
                <a:latin typeface="Calibri" pitchFamily="34" charset="0"/>
              </a:rPr>
              <a:t>Aplicación de recursos del Fondo del Programa Nacional.</a:t>
            </a:r>
          </a:p>
        </p:txBody>
      </p:sp>
      <p:cxnSp>
        <p:nvCxnSpPr>
          <p:cNvPr id="9" name="8 Conector angular"/>
          <p:cNvCxnSpPr>
            <a:stCxn id="2" idx="4"/>
            <a:endCxn id="4" idx="2"/>
          </p:cNvCxnSpPr>
          <p:nvPr/>
        </p:nvCxnSpPr>
        <p:spPr>
          <a:xfrm rot="5400000" flipH="1" flipV="1">
            <a:off x="4277136" y="3895992"/>
            <a:ext cx="514585" cy="4477145"/>
          </a:xfrm>
          <a:prstGeom prst="bentConnector3">
            <a:avLst>
              <a:gd name="adj1" fmla="val -44424"/>
            </a:avLst>
          </a:prstGeom>
          <a:ln w="57150">
            <a:solidFill>
              <a:srgbClr val="8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CuadroTexto"/>
          <p:cNvSpPr txBox="1"/>
          <p:nvPr/>
        </p:nvSpPr>
        <p:spPr>
          <a:xfrm>
            <a:off x="235738" y="692696"/>
            <a:ext cx="397622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solidFill>
                  <a:schemeClr val="tx1">
                    <a:lumMod val="50000"/>
                    <a:lumOff val="50000"/>
                  </a:schemeClr>
                </a:solidFill>
                <a:latin typeface="Adobe Caslon Pro" pitchFamily="18" charset="0"/>
                <a:cs typeface="Arial" charset="0"/>
              </a:rPr>
              <a:t>ÁMBITOS DE INTERVENCIÓN DEL PROGRAMA</a:t>
            </a:r>
          </a:p>
        </p:txBody>
      </p:sp>
    </p:spTree>
    <p:extLst>
      <p:ext uri="{BB962C8B-B14F-4D97-AF65-F5344CB8AC3E}">
        <p14:creationId xmlns:p14="http://schemas.microsoft.com/office/powerpoint/2010/main" val="4035667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934469538"/>
              </p:ext>
            </p:extLst>
          </p:nvPr>
        </p:nvGraphicFramePr>
        <p:xfrm>
          <a:off x="899592" y="908720"/>
          <a:ext cx="7152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60240"/>
            <a:ext cx="2135100" cy="2780928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44025" cy="696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107504" y="44624"/>
            <a:ext cx="7920880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b="1" dirty="0" smtClean="0"/>
              <a:t>Intensificación de acciones en </a:t>
            </a:r>
          </a:p>
          <a:p>
            <a:pPr algn="ctr"/>
            <a:r>
              <a:rPr lang="es-MX" sz="3200" b="1" dirty="0" smtClean="0"/>
              <a:t>demarcaciones prioritarias</a:t>
            </a:r>
            <a:endParaRPr lang="es-MX" sz="3200" b="1" dirty="0"/>
          </a:p>
        </p:txBody>
      </p:sp>
      <p:sp>
        <p:nvSpPr>
          <p:cNvPr id="4" name="3 Rectángulo"/>
          <p:cNvSpPr/>
          <p:nvPr/>
        </p:nvSpPr>
        <p:spPr>
          <a:xfrm>
            <a:off x="3995936" y="1412776"/>
            <a:ext cx="1872208" cy="648072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251520" y="2996952"/>
            <a:ext cx="2160240" cy="648072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8 Rectángulo"/>
          <p:cNvSpPr/>
          <p:nvPr/>
        </p:nvSpPr>
        <p:spPr>
          <a:xfrm>
            <a:off x="1208406" y="3942237"/>
            <a:ext cx="1872208" cy="669314"/>
          </a:xfrm>
          <a:prstGeom prst="rect">
            <a:avLst/>
          </a:prstGeom>
          <a:solidFill>
            <a:srgbClr val="FFFF00">
              <a:alpha val="4117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80772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835696" y="1052736"/>
            <a:ext cx="545438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Programa Nacional de Prevención Social </a:t>
            </a:r>
          </a:p>
          <a:p>
            <a:pPr algn="ctr">
              <a:defRPr/>
            </a:pPr>
            <a:r>
              <a:rPr lang="es-MX" sz="2400" b="1" dirty="0">
                <a:solidFill>
                  <a:schemeClr val="tx1">
                    <a:lumMod val="50000"/>
                    <a:lumOff val="50000"/>
                  </a:schemeClr>
                </a:solidFill>
                <a:cs typeface="Arial" pitchFamily="34" charset="0"/>
              </a:rPr>
              <a:t>de la Violencia y la Delincuencia</a:t>
            </a:r>
          </a:p>
        </p:txBody>
      </p:sp>
      <p:pic>
        <p:nvPicPr>
          <p:cNvPr id="13316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132856"/>
            <a:ext cx="5539680" cy="3353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7" name="4 Rectángulo"/>
          <p:cNvSpPr>
            <a:spLocks noChangeArrowheads="1"/>
          </p:cNvSpPr>
          <p:nvPr/>
        </p:nvSpPr>
        <p:spPr bwMode="auto">
          <a:xfrm>
            <a:off x="1725216" y="5746030"/>
            <a:ext cx="6048672" cy="923330"/>
          </a:xfrm>
          <a:prstGeom prst="rect">
            <a:avLst/>
          </a:prstGeom>
          <a:solidFill>
            <a:schemeClr val="accent2">
              <a:lumMod val="50000"/>
            </a:schemeClr>
          </a:solidFill>
          <a:ln>
            <a:noFill/>
          </a:ln>
        </p:spPr>
        <p:txBody>
          <a:bodyPr wrap="square">
            <a:spAutoFit/>
          </a:bodyPr>
          <a:lstStyle/>
          <a:p>
            <a:pPr algn="ctr"/>
            <a:r>
              <a:rPr lang="es-MX" b="1" dirty="0">
                <a:solidFill>
                  <a:schemeClr val="bg1"/>
                </a:solidFill>
              </a:rPr>
              <a:t>Se crea la Comisión Intersecretarial </a:t>
            </a:r>
            <a:r>
              <a:rPr lang="es-MX" b="1" dirty="0" smtClean="0">
                <a:solidFill>
                  <a:schemeClr val="bg1"/>
                </a:solidFill>
              </a:rPr>
              <a:t>para la </a:t>
            </a:r>
            <a:r>
              <a:rPr lang="es-MX" b="1" dirty="0">
                <a:solidFill>
                  <a:schemeClr val="bg1"/>
                </a:solidFill>
              </a:rPr>
              <a:t>Prevención Social de la Violencia y la Delincuencia</a:t>
            </a:r>
            <a:r>
              <a:rPr lang="es-MX" dirty="0">
                <a:solidFill>
                  <a:schemeClr val="bg1"/>
                </a:solidFill>
              </a:rPr>
              <a:t>, conformada por nueve</a:t>
            </a:r>
          </a:p>
          <a:p>
            <a:pPr algn="ctr"/>
            <a:r>
              <a:rPr lang="es-MX" dirty="0">
                <a:solidFill>
                  <a:schemeClr val="bg1"/>
                </a:solidFill>
              </a:rPr>
              <a:t>Secretarías de Estado</a:t>
            </a:r>
          </a:p>
        </p:txBody>
      </p:sp>
      <p:sp>
        <p:nvSpPr>
          <p:cNvPr id="4" name="3 Flecha abajo"/>
          <p:cNvSpPr/>
          <p:nvPr/>
        </p:nvSpPr>
        <p:spPr>
          <a:xfrm rot="10604964">
            <a:off x="4586102" y="5279032"/>
            <a:ext cx="432048" cy="288032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7296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684213" y="836712"/>
            <a:ext cx="8064500" cy="470898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MX" sz="2400" b="1" dirty="0">
                <a:cs typeface="Arial" pitchFamily="34" charset="0"/>
              </a:rPr>
              <a:t>Coordinación General del Programa</a:t>
            </a:r>
          </a:p>
          <a:p>
            <a:pPr marL="342900" indent="-342900">
              <a:buFont typeface="Arial" pitchFamily="34" charset="0"/>
              <a:buChar char="•"/>
              <a:defRPr/>
            </a:pPr>
            <a:r>
              <a:rPr lang="es-MX" sz="2000" dirty="0">
                <a:cs typeface="Arial" pitchFamily="34" charset="0"/>
              </a:rPr>
              <a:t> Secretaría de Gobernación</a:t>
            </a:r>
          </a:p>
          <a:p>
            <a:pPr>
              <a:defRPr/>
            </a:pPr>
            <a:endParaRPr lang="es-MX" sz="2000" b="1" dirty="0">
              <a:cs typeface="Arial" pitchFamily="34" charset="0"/>
            </a:endParaRPr>
          </a:p>
          <a:p>
            <a:pPr>
              <a:defRPr/>
            </a:pPr>
            <a:r>
              <a:rPr lang="es-MX" sz="2000" b="1" dirty="0">
                <a:cs typeface="Arial" pitchFamily="34" charset="0"/>
              </a:rPr>
              <a:t>Funciones: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cs typeface="Arial" pitchFamily="34" charset="0"/>
              </a:rPr>
              <a:t>Coordinar los trabajos de los tres órdenes de gobierno (municipios)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cs typeface="Arial" pitchFamily="34" charset="0"/>
              </a:rPr>
              <a:t>Implementar los programas en conjunto con las autoridades estatales, municipales, sociedad civil y ciudadanos.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cs typeface="Arial" pitchFamily="34" charset="0"/>
              </a:rPr>
              <a:t>Concertar la participación de los diferentes sectores sociales y productivos en favor del Programa.</a:t>
            </a:r>
          </a:p>
          <a:p>
            <a:pPr marL="285750" indent="-285750">
              <a:buFont typeface="Arial" pitchFamily="34" charset="0"/>
              <a:buChar char="•"/>
              <a:defRPr/>
            </a:pPr>
            <a:r>
              <a:rPr lang="es-MX" dirty="0">
                <a:cs typeface="Arial" pitchFamily="34" charset="0"/>
              </a:rPr>
              <a:t>Tendrá cinco coordinadores regionales que verificarán la homologación de las acciones y cronogramas en las entidades federativas respectivas.</a:t>
            </a:r>
          </a:p>
          <a:p>
            <a:pPr marL="742950" lvl="1" indent="-285750">
              <a:buFont typeface="Arial" pitchFamily="34" charset="0"/>
              <a:buChar char="•"/>
              <a:defRPr/>
            </a:pPr>
            <a:r>
              <a:rPr lang="es-MX" dirty="0">
                <a:cs typeface="Arial" pitchFamily="34" charset="0"/>
              </a:rPr>
              <a:t>La Comisión Intersecretarial se replicará en cada una de las entidades federativas, con la participación de autoridades estatales, municipales y los delegados federales y serán las responsables de coordinar los programas que los municipios diseñen e implementen para atender las problemáticas locales.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43900" y="6235699"/>
            <a:ext cx="809625" cy="6223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46947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>
            <p:extLst>
              <p:ext uri="{D42A27DB-BD31-4B8C-83A1-F6EECF244321}">
                <p14:modId xmlns:p14="http://schemas.microsoft.com/office/powerpoint/2010/main" val="1371571747"/>
              </p:ext>
            </p:extLst>
          </p:nvPr>
        </p:nvGraphicFramePr>
        <p:xfrm>
          <a:off x="899592" y="908720"/>
          <a:ext cx="7152456" cy="53285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6 Imagen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2160240"/>
            <a:ext cx="2135100" cy="2780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5398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2752328"/>
            <a:ext cx="8229600" cy="1756792"/>
          </a:xfrm>
        </p:spPr>
        <p:txBody>
          <a:bodyPr/>
          <a:lstStyle/>
          <a:p>
            <a:pPr marL="0" indent="0" algn="ctr">
              <a:buNone/>
            </a:pPr>
            <a:r>
              <a:rPr lang="es-MX" b="1" dirty="0" smtClean="0"/>
              <a:t>Acciones del Programa de entornos y comunidades saludables</a:t>
            </a:r>
            <a:endParaRPr lang="es-MX" b="1" dirty="0"/>
          </a:p>
        </p:txBody>
      </p:sp>
    </p:spTree>
    <p:extLst>
      <p:ext uri="{BB962C8B-B14F-4D97-AF65-F5344CB8AC3E}">
        <p14:creationId xmlns:p14="http://schemas.microsoft.com/office/powerpoint/2010/main" val="32931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701824"/>
            <a:ext cx="8229600" cy="1143000"/>
          </a:xfrm>
        </p:spPr>
        <p:txBody>
          <a:bodyPr>
            <a:normAutofit/>
          </a:bodyPr>
          <a:lstStyle/>
          <a:p>
            <a:r>
              <a:rPr lang="es-MX" sz="3200" b="1" dirty="0" smtClean="0"/>
              <a:t>Líneas de acción</a:t>
            </a:r>
            <a:endParaRPr lang="es-MX" sz="32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79674662"/>
              </p:ext>
            </p:extLst>
          </p:nvPr>
        </p:nvGraphicFramePr>
        <p:xfrm>
          <a:off x="457200" y="126876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3029"/>
            <a:ext cx="2182192" cy="1758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http://2.bp.blogspot.com/-6tvmgUvChC4/TVRbTItHixI/AAAAAAAAEAs/dSiJitzvU_o/s320/1.JPG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197" y="3717032"/>
            <a:ext cx="2184243" cy="13105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1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ítulo 2"/>
          <p:cNvSpPr>
            <a:spLocks noGrp="1"/>
          </p:cNvSpPr>
          <p:nvPr>
            <p:ph type="ctrTitle"/>
          </p:nvPr>
        </p:nvSpPr>
        <p:spPr bwMode="auto">
          <a:xfrm>
            <a:off x="1030288" y="2482850"/>
            <a:ext cx="7086600" cy="109016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90000"/>
          </a:bodyPr>
          <a:lstStyle/>
          <a:p>
            <a:r>
              <a:rPr lang="es-MX" sz="3400" b="1" dirty="0" smtClean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Acciones de Programa Escuela y Salud (</a:t>
            </a:r>
            <a:r>
              <a:rPr lang="es-MX" sz="3400" b="1" dirty="0" err="1" smtClean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PEyS</a:t>
            </a:r>
            <a:r>
              <a:rPr lang="es-MX" sz="3400" b="1" dirty="0" smtClean="0">
                <a:latin typeface="+mn-lt"/>
                <a:ea typeface="Tahoma" panose="020B0604030504040204" pitchFamily="34" charset="0"/>
                <a:cs typeface="Times New Roman" panose="02020603050405020304" pitchFamily="18" charset="0"/>
              </a:rPr>
              <a:t>)</a:t>
            </a:r>
            <a:endParaRPr lang="es-MX" sz="3600" dirty="0" smtClean="0">
              <a:latin typeface="+mn-lt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291" name="CuadroTexto 4"/>
          <p:cNvSpPr txBox="1">
            <a:spLocks noChangeArrowheads="1"/>
          </p:cNvSpPr>
          <p:nvPr/>
        </p:nvSpPr>
        <p:spPr bwMode="auto">
          <a:xfrm>
            <a:off x="4860032" y="371475"/>
            <a:ext cx="42839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1" hangingPunct="1">
              <a:defRPr/>
            </a:pPr>
            <a:r>
              <a:rPr lang="es-MX" sz="1200" dirty="0" smtClean="0">
                <a:solidFill>
                  <a:srgbClr val="7F7F7F"/>
                </a:solidFill>
                <a:latin typeface="Times" panose="02020603050405020304" pitchFamily="18" charset="0"/>
                <a:cs typeface="Times" panose="02020603050405020304" pitchFamily="18" charset="0"/>
              </a:rPr>
              <a:t>Comisión Intersecretarial para la Prevención Social de la Violencia y la Delincuencia</a:t>
            </a:r>
            <a:endParaRPr lang="es-MX" sz="1200" dirty="0">
              <a:solidFill>
                <a:srgbClr val="7F7F7F"/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781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380794"/>
              </p:ext>
            </p:extLst>
          </p:nvPr>
        </p:nvGraphicFramePr>
        <p:xfrm>
          <a:off x="323528" y="2023502"/>
          <a:ext cx="8568952" cy="4717866"/>
        </p:xfrm>
        <a:graphic>
          <a:graphicData uri="http://schemas.openxmlformats.org/drawingml/2006/table">
            <a:tbl>
              <a:tblPr/>
              <a:tblGrid>
                <a:gridCol w="8568952"/>
              </a:tblGrid>
              <a:tr h="320493">
                <a:tc>
                  <a:txBody>
                    <a:bodyPr/>
                    <a:lstStyle/>
                    <a:p>
                      <a:pPr algn="ctr" fontAlgn="t"/>
                      <a:r>
                        <a:rPr lang="es-MX" sz="16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" panose="02020603050405020304" pitchFamily="18" charset="0"/>
                        </a:rPr>
                        <a:t>Líneas de Acción</a:t>
                      </a:r>
                      <a:endParaRPr lang="es-MX" sz="16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" panose="02020603050405020304" pitchFamily="18" charset="0"/>
                      </a:endParaRPr>
                    </a:p>
                  </a:txBody>
                  <a:tcPr marL="8252" marR="8252" marT="8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</a:tr>
              <a:tr h="4288019">
                <a:tc>
                  <a:txBody>
                    <a:bodyPr/>
                    <a:lstStyle/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Vinculación y coordinación con la SEP, participación  y organización de la comunidad educativa, madres, padres, comités, consejos y otras organizaciones públicas y no gubernamentales en la promoción de la salud, de la cultura de la no violencia y su prevención.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Impartición de talleres de capacitación dirigidos a la comunidad educativa con el tema: “Por una cultura de la no violencia: servicios y factores protectores psicosociales que previenen y eliminan la violencia escolar”.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de materiales educativos.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Establecimiento de actividades artísticas, deportivas, del cuidado del medio ambiente y de acción social solidaria y recíproca con enfoque de igualdad de derechos y equidad.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Desarrollo y diseño de  instrumentos de tamizaje que permitan la detección oportuna de alumnas,   alumnos en situación de violencia.</a:t>
                      </a: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endParaRPr lang="es-MX" sz="16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342900" lvl="0" indent="-342900">
                        <a:buFont typeface="+mj-lt"/>
                        <a:buAutoNum type="arabicPeriod"/>
                      </a:pPr>
                      <a:r>
                        <a:rPr lang="es-MX" sz="16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Establecer mecanismos de referencia de los alumnos violentados hacia los centros de atención especializados. </a:t>
                      </a:r>
                      <a:endParaRPr lang="es-MX" sz="16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28579"/>
            <a:ext cx="1728192" cy="124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528578"/>
            <a:ext cx="2016224" cy="124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706" y="550093"/>
            <a:ext cx="1987550" cy="1222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0094"/>
            <a:ext cx="1800200" cy="122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9381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339752" y="1445875"/>
            <a:ext cx="439248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MX" sz="3200" b="1" dirty="0" smtClean="0">
                <a:solidFill>
                  <a:srgbClr val="FF0000"/>
                </a:solidFill>
              </a:rPr>
              <a:t>Conceptualización</a:t>
            </a:r>
            <a:endParaRPr lang="es-MX" sz="3200" b="1" dirty="0">
              <a:solidFill>
                <a:srgbClr val="FF0000"/>
              </a:solidFill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1259632" y="2420888"/>
            <a:ext cx="684076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MX" sz="2400" dirty="0" smtClean="0"/>
              <a:t>Es el </a:t>
            </a:r>
            <a:r>
              <a:rPr lang="es-MX" sz="2400" dirty="0"/>
              <a:t>instrumento rector que </a:t>
            </a:r>
            <a:r>
              <a:rPr lang="es-MX" sz="2400" dirty="0">
                <a:solidFill>
                  <a:srgbClr val="FF0000"/>
                </a:solidFill>
              </a:rPr>
              <a:t>articula las políticas públicas, estrategias y </a:t>
            </a:r>
            <a:r>
              <a:rPr lang="es-MX" sz="2400" dirty="0" smtClean="0">
                <a:solidFill>
                  <a:srgbClr val="FF0000"/>
                </a:solidFill>
              </a:rPr>
              <a:t>acciones </a:t>
            </a:r>
            <a:r>
              <a:rPr lang="es-MX" sz="2400" dirty="0" smtClean="0"/>
              <a:t>de prevención </a:t>
            </a:r>
            <a:r>
              <a:rPr lang="es-MX" sz="2400" dirty="0"/>
              <a:t>de las violencias y la delincuencia para incidir </a:t>
            </a:r>
            <a:r>
              <a:rPr lang="es-MX" sz="2400" dirty="0" smtClean="0"/>
              <a:t>desde </a:t>
            </a:r>
            <a:r>
              <a:rPr lang="es-MX" sz="2400" dirty="0"/>
              <a:t>una </a:t>
            </a:r>
            <a:r>
              <a:rPr lang="es-MX" sz="2400" dirty="0" smtClean="0">
                <a:solidFill>
                  <a:srgbClr val="FF0000"/>
                </a:solidFill>
              </a:rPr>
              <a:t>perspectiva transversal</a:t>
            </a:r>
            <a:r>
              <a:rPr lang="es-MX" sz="2400" dirty="0">
                <a:solidFill>
                  <a:srgbClr val="FF0000"/>
                </a:solidFill>
              </a:rPr>
              <a:t>, interinstitucional e intersectorial</a:t>
            </a:r>
            <a:r>
              <a:rPr lang="es-MX" sz="2400" dirty="0"/>
              <a:t> en el mejoramiento de la seguridad </a:t>
            </a:r>
            <a:r>
              <a:rPr lang="es-MX" sz="2400" dirty="0" smtClean="0"/>
              <a:t>y convivencia </a:t>
            </a:r>
            <a:r>
              <a:rPr lang="es-MX" sz="2400" dirty="0"/>
              <a:t>ciudadana y en el </a:t>
            </a:r>
            <a:r>
              <a:rPr lang="es-MX" sz="2400" dirty="0" smtClean="0"/>
              <a:t>fortalecimiento </a:t>
            </a:r>
            <a:r>
              <a:rPr lang="es-MX" sz="2400" dirty="0"/>
              <a:t>de la </a:t>
            </a:r>
            <a:r>
              <a:rPr lang="es-MX" sz="2400" dirty="0">
                <a:solidFill>
                  <a:srgbClr val="FF0000"/>
                </a:solidFill>
              </a:rPr>
              <a:t>cohesión comunitaria.</a:t>
            </a:r>
          </a:p>
        </p:txBody>
      </p:sp>
    </p:spTree>
    <p:extLst>
      <p:ext uri="{BB962C8B-B14F-4D97-AF65-F5344CB8AC3E}">
        <p14:creationId xmlns:p14="http://schemas.microsoft.com/office/powerpoint/2010/main" val="986299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830565"/>
              </p:ext>
            </p:extLst>
          </p:nvPr>
        </p:nvGraphicFramePr>
        <p:xfrm>
          <a:off x="467544" y="2636912"/>
          <a:ext cx="8280920" cy="2099735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222734">
                <a:tc>
                  <a:txBody>
                    <a:bodyPr/>
                    <a:lstStyle/>
                    <a:p>
                      <a:pPr algn="ctr" fontAlgn="t"/>
                      <a:r>
                        <a:rPr lang="es-MX" sz="2000" b="1" i="0" u="none" strike="noStrike" dirty="0" smtClean="0">
                          <a:solidFill>
                            <a:schemeClr val="bg1"/>
                          </a:solidFill>
                          <a:effectLst/>
                          <a:latin typeface="+mn-lt"/>
                          <a:cs typeface="Times" panose="02020603050405020304" pitchFamily="18" charset="0"/>
                        </a:rPr>
                        <a:t>Impacto</a:t>
                      </a:r>
                      <a:endParaRPr lang="es-MX" sz="2000" b="1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cs typeface="Times" panose="02020603050405020304" pitchFamily="18" charset="0"/>
                      </a:endParaRPr>
                    </a:p>
                  </a:txBody>
                  <a:tcPr marL="8252" marR="8252" marT="8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9644"/>
                    </a:solidFill>
                  </a:tcPr>
                </a:tc>
              </a:tr>
              <a:tr h="1786682">
                <a:tc>
                  <a:txBody>
                    <a:bodyPr/>
                    <a:lstStyle/>
                    <a:p>
                      <a:r>
                        <a:rPr lang="es-MX" sz="2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es-MX" sz="20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lvl="0"/>
                      <a:r>
                        <a:rPr lang="es-MX" sz="20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30, 000 escuelas certificadas como promotoras de la salud y la no violencia en demarcaciones focalizadas por el Programa Nacional de Prevención Social de la Violencia y la Delincuencia. (2013-2018)</a:t>
                      </a:r>
                      <a:endParaRPr lang="es-MX" sz="20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2" marR="8252" marT="8253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836712"/>
            <a:ext cx="2376264" cy="1656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764704"/>
            <a:ext cx="24482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869160"/>
            <a:ext cx="2520280" cy="1689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4869160"/>
            <a:ext cx="2808312" cy="16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869160"/>
            <a:ext cx="2436862" cy="1689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856793"/>
            <a:ext cx="2952328" cy="1636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17272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0" y="0"/>
            <a:ext cx="9144000" cy="6206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7 Rectángulo"/>
          <p:cNvSpPr/>
          <p:nvPr/>
        </p:nvSpPr>
        <p:spPr>
          <a:xfrm>
            <a:off x="0" y="3429000"/>
            <a:ext cx="9144000" cy="3429000"/>
          </a:xfrm>
          <a:prstGeom prst="rect">
            <a:avLst/>
          </a:prstGeom>
          <a:solidFill>
            <a:srgbClr val="80808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s-MX"/>
          </a:p>
        </p:txBody>
      </p:sp>
      <p:pic>
        <p:nvPicPr>
          <p:cNvPr id="4099" name="8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3700" y="0"/>
            <a:ext cx="3276600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9 CuadroTexto"/>
          <p:cNvSpPr txBox="1"/>
          <p:nvPr/>
        </p:nvSpPr>
        <p:spPr>
          <a:xfrm>
            <a:off x="900113" y="4194175"/>
            <a:ext cx="7343775" cy="13223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4000" b="1" dirty="0">
                <a:solidFill>
                  <a:schemeClr val="bg1"/>
                </a:solidFill>
                <a:latin typeface="+mj-lt"/>
                <a:cs typeface="Times New Roman" pitchFamily="18" charset="0"/>
              </a:rPr>
              <a:t>Dirección General de Promoción de la Salud</a:t>
            </a:r>
          </a:p>
        </p:txBody>
      </p:sp>
    </p:spTree>
    <p:extLst>
      <p:ext uri="{BB962C8B-B14F-4D97-AF65-F5344CB8AC3E}">
        <p14:creationId xmlns:p14="http://schemas.microsoft.com/office/powerpoint/2010/main" val="255164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971600" y="1196752"/>
            <a:ext cx="6840760" cy="44319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Objetivos Generales</a:t>
            </a:r>
          </a:p>
          <a:p>
            <a:endParaRPr lang="es-MX" b="1" dirty="0"/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Establecer los objetivos, prioridades, principios, lineamientos, ejes y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programas que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articulan la </a:t>
            </a:r>
            <a:r>
              <a:rPr lang="es-MX" sz="2000" dirty="0">
                <a:solidFill>
                  <a:srgbClr val="FF0000"/>
                </a:solidFill>
              </a:rPr>
              <a:t>planeación, diseño, ejecución y evaluación de las políticas </a:t>
            </a:r>
            <a:r>
              <a:rPr lang="es-MX" sz="2000" dirty="0" smtClean="0">
                <a:solidFill>
                  <a:srgbClr val="FF0000"/>
                </a:solidFill>
              </a:rPr>
              <a:t>públicas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prevención de las violencias y la delincuencia </a:t>
            </a:r>
            <a:r>
              <a:rPr lang="es-MX" sz="2000" dirty="0">
                <a:solidFill>
                  <a:srgbClr val="FF0000"/>
                </a:solidFill>
              </a:rPr>
              <a:t>en los tres órdenes de </a:t>
            </a:r>
            <a:r>
              <a:rPr lang="es-MX" sz="2000" dirty="0" smtClean="0">
                <a:solidFill>
                  <a:srgbClr val="FF0000"/>
                </a:solidFill>
              </a:rPr>
              <a:t>gobierno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integrando la participación del sector social, </a:t>
            </a:r>
            <a:r>
              <a:rPr lang="es-MX" sz="2000" dirty="0">
                <a:solidFill>
                  <a:srgbClr val="FF0000"/>
                </a:solidFill>
              </a:rPr>
              <a:t>para construir comunidades </a:t>
            </a:r>
            <a:r>
              <a:rPr lang="es-MX" sz="2000" dirty="0" smtClean="0">
                <a:solidFill>
                  <a:srgbClr val="FF0000"/>
                </a:solidFill>
              </a:rPr>
              <a:t>más seguras</a:t>
            </a:r>
            <a:r>
              <a:rPr lang="es-MX" sz="2000" dirty="0">
                <a:solidFill>
                  <a:srgbClr val="FF0000"/>
                </a:solidFill>
              </a:rPr>
              <a:t>, cohesionadas e inclusivas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</a:p>
          <a:p>
            <a:pPr marL="285750" indent="-285750" algn="just">
              <a:buFont typeface="Arial" pitchFamily="34" charset="0"/>
              <a:buChar char="•"/>
            </a:pPr>
            <a:endParaRPr lang="es-MX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 algn="just">
              <a:buFont typeface="Arial" pitchFamily="34" charset="0"/>
              <a:buChar char="•"/>
            </a:pPr>
            <a:r>
              <a:rPr lang="es-MX" sz="2000" dirty="0">
                <a:solidFill>
                  <a:srgbClr val="FF0000"/>
                </a:solidFill>
              </a:rPr>
              <a:t>Posicionar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las políticas de prevención de las violencias y la delincuencia </a:t>
            </a:r>
            <a:r>
              <a:rPr lang="es-MX" sz="2000" dirty="0" smtClean="0">
                <a:solidFill>
                  <a:srgbClr val="FF0000"/>
                </a:solidFill>
              </a:rPr>
              <a:t>como una </a:t>
            </a:r>
            <a:r>
              <a:rPr lang="es-MX" sz="2000" dirty="0">
                <a:solidFill>
                  <a:srgbClr val="FF0000"/>
                </a:solidFill>
              </a:rPr>
              <a:t>prioridad en la agenda pública y ciudadana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para garantizar los derechos </a:t>
            </a:r>
            <a:r>
              <a:rPr lang="es-MX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de las </a:t>
            </a:r>
            <a:r>
              <a:rPr lang="es-MX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personas y para recuperar la paz</a:t>
            </a:r>
            <a:r>
              <a:rPr lang="es-MX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39118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556792"/>
            <a:ext cx="74888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Objetivos </a:t>
            </a:r>
            <a:r>
              <a:rPr lang="es-MX" sz="2400" b="1" dirty="0" smtClean="0">
                <a:solidFill>
                  <a:srgbClr val="FF0000"/>
                </a:solidFill>
              </a:rPr>
              <a:t>específicos</a:t>
            </a:r>
            <a:endParaRPr lang="es-MX" sz="2400" b="1" dirty="0">
              <a:solidFill>
                <a:srgbClr val="FF0000"/>
              </a:solidFill>
            </a:endParaRPr>
          </a:p>
          <a:p>
            <a:pPr algn="just"/>
            <a:endParaRPr lang="es-MX" b="1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Fortalecer el capital comunitario y la capacidad institucional en los </a:t>
            </a:r>
            <a:r>
              <a:rPr lang="es-MX" dirty="0" smtClean="0">
                <a:solidFill>
                  <a:srgbClr val="FF0000"/>
                </a:solidFill>
              </a:rPr>
              <a:t>tres ámbitos </a:t>
            </a:r>
            <a:r>
              <a:rPr lang="es-MX" dirty="0">
                <a:solidFill>
                  <a:srgbClr val="FF0000"/>
                </a:solidFill>
              </a:rPr>
              <a:t>de gobierno </a:t>
            </a:r>
            <a:r>
              <a:rPr lang="es-MX" dirty="0"/>
              <a:t>a través de procesos formativos, así como </a:t>
            </a:r>
            <a:r>
              <a:rPr lang="es-MX" dirty="0" smtClean="0"/>
              <a:t> </a:t>
            </a:r>
            <a:r>
              <a:rPr lang="es-MX" dirty="0" smtClean="0">
                <a:solidFill>
                  <a:srgbClr val="FF0000"/>
                </a:solidFill>
              </a:rPr>
              <a:t>intervenciones intersectoriales </a:t>
            </a:r>
            <a:r>
              <a:rPr lang="es-MX" dirty="0"/>
              <a:t>para la gestión de políticas públicas de prevención social de </a:t>
            </a:r>
            <a:r>
              <a:rPr lang="es-MX" dirty="0" smtClean="0"/>
              <a:t>las violencias </a:t>
            </a:r>
            <a:r>
              <a:rPr lang="es-MX" dirty="0"/>
              <a:t>y la delincuencia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/>
              <a:t>Promover y fortalecer el desarrollo y </a:t>
            </a:r>
            <a:r>
              <a:rPr lang="es-MX" dirty="0">
                <a:solidFill>
                  <a:srgbClr val="FF0000"/>
                </a:solidFill>
              </a:rPr>
              <a:t>participación de las y los jóvenes </a:t>
            </a:r>
            <a:r>
              <a:rPr lang="es-MX" dirty="0" smtClean="0"/>
              <a:t>como agentes </a:t>
            </a:r>
            <a:r>
              <a:rPr lang="es-MX" dirty="0"/>
              <a:t>de transformación social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Realizar intervenciones socio-urbanas </a:t>
            </a:r>
            <a:r>
              <a:rPr lang="es-MX" dirty="0"/>
              <a:t>para mejorar las pautas de convivencia, </a:t>
            </a:r>
            <a:r>
              <a:rPr lang="es-MX" dirty="0" smtClean="0"/>
              <a:t>la identidad </a:t>
            </a:r>
            <a:r>
              <a:rPr lang="es-MX" dirty="0"/>
              <a:t>y la cohesión comunitaria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>
                <a:solidFill>
                  <a:srgbClr val="FF0000"/>
                </a:solidFill>
              </a:rPr>
              <a:t>Promover una cultura de paz </a:t>
            </a:r>
            <a:r>
              <a:rPr lang="es-MX" dirty="0"/>
              <a:t>con perspectiva de derechos humanos que contribuya a la prevención, mediación y resolución de conflictos.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7521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227524"/>
            <a:ext cx="7488832" cy="4616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>
                <a:solidFill>
                  <a:srgbClr val="FF0000"/>
                </a:solidFill>
              </a:rPr>
              <a:t>Objetivos </a:t>
            </a:r>
            <a:r>
              <a:rPr lang="es-MX" sz="2400" b="1" dirty="0" smtClean="0">
                <a:solidFill>
                  <a:srgbClr val="FF0000"/>
                </a:solidFill>
              </a:rPr>
              <a:t>específicos</a:t>
            </a:r>
            <a:endParaRPr lang="es-MX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endParaRPr lang="es-MX" dirty="0" smtClean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 smtClean="0"/>
              <a:t>Promover </a:t>
            </a:r>
            <a:r>
              <a:rPr lang="es-MX" dirty="0"/>
              <a:t>la implementación de estrategias para el </a:t>
            </a:r>
            <a:r>
              <a:rPr lang="es-MX" dirty="0">
                <a:solidFill>
                  <a:srgbClr val="FF0000"/>
                </a:solidFill>
              </a:rPr>
              <a:t>desarrollo de </a:t>
            </a:r>
            <a:r>
              <a:rPr lang="es-MX" dirty="0" smtClean="0">
                <a:solidFill>
                  <a:srgbClr val="FF0000"/>
                </a:solidFill>
              </a:rPr>
              <a:t>proyectos socio-productivos</a:t>
            </a:r>
            <a:r>
              <a:rPr lang="es-MX" dirty="0">
                <a:solidFill>
                  <a:srgbClr val="FF0000"/>
                </a:solidFill>
              </a:rPr>
              <a:t>,</a:t>
            </a:r>
            <a:r>
              <a:rPr lang="es-MX" dirty="0"/>
              <a:t> que impulsen alternativas y oportunidades de desarrollo </a:t>
            </a:r>
            <a:r>
              <a:rPr lang="es-MX" dirty="0" smtClean="0"/>
              <a:t>en aquellos </a:t>
            </a:r>
            <a:r>
              <a:rPr lang="es-MX" dirty="0"/>
              <a:t>grupos en condiciones de vulnerabilidad social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/>
              <a:t>Ampliar los espacios, procesos y mecanismos para que la </a:t>
            </a:r>
            <a:r>
              <a:rPr lang="es-MX" dirty="0">
                <a:solidFill>
                  <a:srgbClr val="FF0000"/>
                </a:solidFill>
              </a:rPr>
              <a:t>sociedad civil </a:t>
            </a:r>
            <a:r>
              <a:rPr lang="es-MX" dirty="0" smtClean="0">
                <a:solidFill>
                  <a:srgbClr val="FF0000"/>
                </a:solidFill>
              </a:rPr>
              <a:t>organizada participe </a:t>
            </a:r>
            <a:r>
              <a:rPr lang="es-MX" dirty="0">
                <a:solidFill>
                  <a:srgbClr val="FF0000"/>
                </a:solidFill>
              </a:rPr>
              <a:t>en las políticas públicas</a:t>
            </a:r>
            <a:r>
              <a:rPr lang="es-MX" dirty="0"/>
              <a:t> de prevención social de las violencias y </a:t>
            </a:r>
            <a:r>
              <a:rPr lang="es-MX" dirty="0" smtClean="0"/>
              <a:t>la delincuencia </a:t>
            </a:r>
            <a:r>
              <a:rPr lang="es-MX" dirty="0">
                <a:solidFill>
                  <a:srgbClr val="FF0000"/>
                </a:solidFill>
              </a:rPr>
              <a:t>y en las intervenciones comunitarias</a:t>
            </a:r>
            <a:r>
              <a:rPr lang="es-MX" dirty="0" smtClean="0">
                <a:solidFill>
                  <a:srgbClr val="FF0000"/>
                </a:solidFill>
              </a:rPr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/>
              <a:t>Medir, detectar y anticipar procesos sociales, culturales, económicos, así </a:t>
            </a:r>
            <a:r>
              <a:rPr lang="es-MX" dirty="0" smtClean="0"/>
              <a:t>como </a:t>
            </a:r>
            <a:r>
              <a:rPr lang="es-MX" dirty="0" smtClean="0">
                <a:solidFill>
                  <a:srgbClr val="FF0000"/>
                </a:solidFill>
              </a:rPr>
              <a:t>factores </a:t>
            </a:r>
            <a:r>
              <a:rPr lang="es-MX" dirty="0">
                <a:solidFill>
                  <a:srgbClr val="FF0000"/>
                </a:solidFill>
              </a:rPr>
              <a:t>de riesgo </a:t>
            </a:r>
            <a:r>
              <a:rPr lang="es-MX" dirty="0"/>
              <a:t>asociados a la violencia y la delincuencia para las </a:t>
            </a:r>
            <a:r>
              <a:rPr lang="es-MX" dirty="0" smtClean="0"/>
              <a:t>comunidades desde </a:t>
            </a:r>
            <a:r>
              <a:rPr lang="es-MX" dirty="0"/>
              <a:t>la perspectiva poblacional, territorial y simbólica</a:t>
            </a:r>
            <a:r>
              <a:rPr lang="es-MX" dirty="0" smtClean="0"/>
              <a:t>.</a:t>
            </a:r>
          </a:p>
          <a:p>
            <a:pPr marL="285750" indent="-285750" algn="just">
              <a:buFont typeface="Wingdings" pitchFamily="2" charset="2"/>
              <a:buChar char="Ø"/>
            </a:pPr>
            <a:endParaRPr lang="es-MX" dirty="0"/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dirty="0"/>
              <a:t>Integrar estrategias de alcance nacional y </a:t>
            </a:r>
            <a:r>
              <a:rPr lang="es-MX" dirty="0">
                <a:solidFill>
                  <a:srgbClr val="FF0000"/>
                </a:solidFill>
              </a:rPr>
              <a:t>campañas de información y difusión.</a:t>
            </a:r>
          </a:p>
        </p:txBody>
      </p:sp>
    </p:spTree>
    <p:extLst>
      <p:ext uri="{BB962C8B-B14F-4D97-AF65-F5344CB8AC3E}">
        <p14:creationId xmlns:p14="http://schemas.microsoft.com/office/powerpoint/2010/main" val="343035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87450" y="1484313"/>
            <a:ext cx="6985000" cy="44021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  <a:defRPr/>
            </a:pPr>
            <a:r>
              <a:rPr lang="es-MX" sz="2000" b="1" dirty="0">
                <a:cs typeface="Arial" pitchFamily="34" charset="0"/>
              </a:rPr>
              <a:t>Prioridades por grupos poblacionales: </a:t>
            </a:r>
            <a:r>
              <a:rPr lang="es-MX" sz="2000" dirty="0">
                <a:solidFill>
                  <a:srgbClr val="FF0000"/>
                </a:solidFill>
                <a:cs typeface="Arial" pitchFamily="34" charset="0"/>
              </a:rPr>
              <a:t>juventudes</a:t>
            </a:r>
            <a:r>
              <a:rPr lang="es-MX" sz="2000" dirty="0">
                <a:cs typeface="Arial" pitchFamily="34" charset="0"/>
              </a:rPr>
              <a:t>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MX" sz="2000" b="1" dirty="0">
                <a:cs typeface="Arial" pitchFamily="34" charset="0"/>
              </a:rPr>
              <a:t>Prioridades por tipo de violencia: </a:t>
            </a:r>
            <a:r>
              <a:rPr lang="es-MX" sz="2000" dirty="0">
                <a:cs typeface="Arial" pitchFamily="34" charset="0"/>
              </a:rPr>
              <a:t>violencia social, violencia institucional y violencia familiar y de género.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MX" sz="2000" b="1" dirty="0">
                <a:cs typeface="Arial" pitchFamily="34" charset="0"/>
              </a:rPr>
              <a:t>Prioridades por ciudades, zonas y regiones</a:t>
            </a:r>
            <a:r>
              <a:rPr lang="es-MX" sz="2000" dirty="0">
                <a:cs typeface="Arial" pitchFamily="34" charset="0"/>
              </a:rPr>
              <a:t>: ciudades con alta y mediana conflictividad delictiva y social, zonas turísticas y conurbaciones.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MX" sz="2000" b="1" dirty="0">
                <a:cs typeface="Arial" pitchFamily="34" charset="0"/>
              </a:rPr>
              <a:t>Prioridades de la participación ciudadana</a:t>
            </a:r>
            <a:r>
              <a:rPr lang="es-MX" sz="2000" dirty="0">
                <a:cs typeface="Arial" pitchFamily="34" charset="0"/>
              </a:rPr>
              <a:t>: Integrar a la ciudadanía en los procesos de adopción e implementación de decisiones.</a:t>
            </a:r>
          </a:p>
          <a:p>
            <a:pPr marL="342900" indent="-342900">
              <a:buFont typeface="+mj-lt"/>
              <a:buAutoNum type="arabicPeriod"/>
              <a:defRPr/>
            </a:pPr>
            <a:r>
              <a:rPr lang="es-MX" sz="2000" b="1" dirty="0">
                <a:cs typeface="Arial" pitchFamily="34" charset="0"/>
              </a:rPr>
              <a:t>Prioridades por factor de riesgo</a:t>
            </a:r>
            <a:r>
              <a:rPr lang="es-MX" sz="2000" dirty="0">
                <a:cs typeface="Arial" pitchFamily="34" charset="0"/>
              </a:rPr>
              <a:t>: medir, detectar y prevenir  factores precursores o detonadores de distintos tipos de violencia o factores que debilitan la convivencia, la seguridad y la cohesión comunitaria.</a:t>
            </a:r>
          </a:p>
          <a:p>
            <a:pPr>
              <a:defRPr/>
            </a:pPr>
            <a:endParaRPr lang="es-MX" sz="2000" dirty="0">
              <a:cs typeface="Arial" pitchFamily="34" charset="0"/>
            </a:endParaRPr>
          </a:p>
        </p:txBody>
      </p:sp>
      <p:sp>
        <p:nvSpPr>
          <p:cNvPr id="15363" name="3 CuadroTexto"/>
          <p:cNvSpPr txBox="1">
            <a:spLocks noChangeArrowheads="1"/>
          </p:cNvSpPr>
          <p:nvPr/>
        </p:nvSpPr>
        <p:spPr bwMode="auto">
          <a:xfrm>
            <a:off x="1176865" y="908720"/>
            <a:ext cx="59055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eaLnBrk="1" hangingPunct="1"/>
            <a:r>
              <a:rPr lang="es-MX" sz="3200" b="1" dirty="0">
                <a:solidFill>
                  <a:srgbClr val="FF0000"/>
                </a:solidFill>
              </a:rPr>
              <a:t>Prioridades 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33600" y="6263083"/>
            <a:ext cx="809625" cy="622301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401755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60614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Intervenciones:</a:t>
            </a:r>
            <a:endParaRPr lang="es-MX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400" dirty="0" smtClean="0"/>
              <a:t>Prevención de la violencia en el </a:t>
            </a:r>
            <a:r>
              <a:rPr lang="es-MX" sz="2400" dirty="0" smtClean="0">
                <a:solidFill>
                  <a:srgbClr val="FF0000"/>
                </a:solidFill>
              </a:rPr>
              <a:t>entorno escolar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Información y capacitación a la comunidad educativa sobre factores de riesgo asociados a la violencia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Capacitación a padres de familia, docentes y alumnos para detección{</a:t>
            </a:r>
            <a:r>
              <a:rPr lang="es-MX" sz="2400" dirty="0" err="1" smtClean="0"/>
              <a:t>on</a:t>
            </a:r>
            <a:r>
              <a:rPr lang="es-MX" sz="2400" dirty="0" smtClean="0"/>
              <a:t>, prevención y atención  de violencia a acoso en la escuela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Manuales de acción y protocolos de atención</a:t>
            </a:r>
          </a:p>
        </p:txBody>
      </p:sp>
    </p:spTree>
    <p:extLst>
      <p:ext uri="{BB962C8B-B14F-4D97-AF65-F5344CB8AC3E}">
        <p14:creationId xmlns:p14="http://schemas.microsoft.com/office/powerpoint/2010/main" val="148875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606148"/>
            <a:ext cx="748883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Intervenciones:</a:t>
            </a:r>
            <a:endParaRPr lang="es-MX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400" dirty="0" smtClean="0"/>
              <a:t>Prevención de adicciones (abordaje desde salud pública)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Información especializada y precisa sobre consumo y abuso de drogas a adolescentes, jóvenes, padres de familia y docentes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Vigilar el cumplimiento de la Ley General de Control del Tabaco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Cruzada de información sobre efectos negativos  y consecuencias del consumo de alcohol</a:t>
            </a:r>
          </a:p>
        </p:txBody>
      </p:sp>
    </p:spTree>
    <p:extLst>
      <p:ext uri="{BB962C8B-B14F-4D97-AF65-F5344CB8AC3E}">
        <p14:creationId xmlns:p14="http://schemas.microsoft.com/office/powerpoint/2010/main" val="3488640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827584" y="1606148"/>
            <a:ext cx="748883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b="1" dirty="0" smtClean="0">
                <a:solidFill>
                  <a:srgbClr val="FF0000"/>
                </a:solidFill>
              </a:rPr>
              <a:t>Intervenciones:</a:t>
            </a:r>
            <a:endParaRPr lang="es-MX" sz="2400" b="1" dirty="0">
              <a:solidFill>
                <a:srgbClr val="FF0000"/>
              </a:solidFill>
            </a:endParaRPr>
          </a:p>
          <a:p>
            <a:pPr marL="285750" indent="-285750" algn="just">
              <a:buFont typeface="Wingdings" pitchFamily="2" charset="2"/>
              <a:buChar char="Ø"/>
            </a:pPr>
            <a:r>
              <a:rPr lang="es-MX" sz="2400" dirty="0" smtClean="0"/>
              <a:t>Prevención de la violencia familiar, de género y en el noviazgo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Estrategias informativas y pedagógicas para la convivencia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Modelos de atención integral</a:t>
            </a:r>
          </a:p>
          <a:p>
            <a:pPr marL="742950" lvl="1" indent="-285750" algn="just">
              <a:buFont typeface="Wingdings" pitchFamily="2" charset="2"/>
              <a:buChar char="Ø"/>
            </a:pPr>
            <a:r>
              <a:rPr lang="es-MX" sz="2400" dirty="0" smtClean="0"/>
              <a:t>Cruzada de información sobre efectos negativos  y consecuencias del consumo de alcohol</a:t>
            </a:r>
          </a:p>
        </p:txBody>
      </p:sp>
    </p:spTree>
    <p:extLst>
      <p:ext uri="{BB962C8B-B14F-4D97-AF65-F5344CB8AC3E}">
        <p14:creationId xmlns:p14="http://schemas.microsoft.com/office/powerpoint/2010/main" val="3785032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1174</TotalTime>
  <Words>1206</Words>
  <Application>Microsoft Office PowerPoint</Application>
  <PresentationFormat>Presentación en pantalla (4:3)</PresentationFormat>
  <Paragraphs>148</Paragraphs>
  <Slides>21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21</vt:i4>
      </vt:variant>
    </vt:vector>
  </HeadingPairs>
  <TitlesOfParts>
    <vt:vector size="22" baseType="lpstr"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Líneas de acción</vt:lpstr>
      <vt:lpstr>Acciones de Programa Escuela y Salud (PEyS)</vt:lpstr>
      <vt:lpstr>Presentación de PowerPoint</vt:lpstr>
      <vt:lpstr>Presentación de PowerPoint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Indy</dc:creator>
  <cp:lastModifiedBy>toshi</cp:lastModifiedBy>
  <cp:revision>96</cp:revision>
  <cp:lastPrinted>2013-05-23T15:41:16Z</cp:lastPrinted>
  <dcterms:created xsi:type="dcterms:W3CDTF">2013-04-04T16:16:49Z</dcterms:created>
  <dcterms:modified xsi:type="dcterms:W3CDTF">2013-06-26T20:52:49Z</dcterms:modified>
</cp:coreProperties>
</file>